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74"/>
  </p:notesMasterIdLst>
  <p:sldIdLst>
    <p:sldId id="256" r:id="rId2"/>
    <p:sldId id="257" r:id="rId3"/>
    <p:sldId id="264" r:id="rId4"/>
    <p:sldId id="263" r:id="rId5"/>
    <p:sldId id="265" r:id="rId6"/>
    <p:sldId id="266" r:id="rId7"/>
    <p:sldId id="277" r:id="rId8"/>
    <p:sldId id="258" r:id="rId9"/>
    <p:sldId id="259" r:id="rId10"/>
    <p:sldId id="308" r:id="rId11"/>
    <p:sldId id="309" r:id="rId12"/>
    <p:sldId id="267" r:id="rId13"/>
    <p:sldId id="268" r:id="rId14"/>
    <p:sldId id="269" r:id="rId15"/>
    <p:sldId id="278" r:id="rId16"/>
    <p:sldId id="270" r:id="rId17"/>
    <p:sldId id="262" r:id="rId18"/>
    <p:sldId id="271" r:id="rId19"/>
    <p:sldId id="272" r:id="rId20"/>
    <p:sldId id="273" r:id="rId21"/>
    <p:sldId id="274" r:id="rId22"/>
    <p:sldId id="276" r:id="rId23"/>
    <p:sldId id="275" r:id="rId24"/>
    <p:sldId id="280" r:id="rId25"/>
    <p:sldId id="303" r:id="rId26"/>
    <p:sldId id="300" r:id="rId27"/>
    <p:sldId id="301" r:id="rId28"/>
    <p:sldId id="304" r:id="rId29"/>
    <p:sldId id="302" r:id="rId30"/>
    <p:sldId id="310" r:id="rId31"/>
    <p:sldId id="279" r:id="rId32"/>
    <p:sldId id="281" r:id="rId33"/>
    <p:sldId id="323"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311" r:id="rId52"/>
    <p:sldId id="299" r:id="rId53"/>
    <p:sldId id="312" r:id="rId54"/>
    <p:sldId id="313" r:id="rId55"/>
    <p:sldId id="330" r:id="rId56"/>
    <p:sldId id="314" r:id="rId57"/>
    <p:sldId id="315" r:id="rId58"/>
    <p:sldId id="316" r:id="rId59"/>
    <p:sldId id="331" r:id="rId60"/>
    <p:sldId id="317" r:id="rId61"/>
    <p:sldId id="318" r:id="rId62"/>
    <p:sldId id="321" r:id="rId63"/>
    <p:sldId id="319" r:id="rId64"/>
    <p:sldId id="322" r:id="rId65"/>
    <p:sldId id="320" r:id="rId66"/>
    <p:sldId id="325" r:id="rId67"/>
    <p:sldId id="326" r:id="rId68"/>
    <p:sldId id="328" r:id="rId69"/>
    <p:sldId id="329" r:id="rId70"/>
    <p:sldId id="305" r:id="rId71"/>
    <p:sldId id="306" r:id="rId72"/>
    <p:sldId id="307" r:id="rId7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06" autoAdjust="0"/>
  </p:normalViewPr>
  <p:slideViewPr>
    <p:cSldViewPr>
      <p:cViewPr varScale="1">
        <p:scale>
          <a:sx n="62" d="100"/>
          <a:sy n="62" d="100"/>
        </p:scale>
        <p:origin x="-900" y="-1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8/11/2019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3146228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Assumption with Euclidean distance:</a:t>
            </a:r>
          </a:p>
          <a:p>
            <a:r>
              <a:rPr lang="en-US" dirty="0" smtClean="0"/>
              <a:t>Weight of all the features are considered</a:t>
            </a:r>
            <a:r>
              <a:rPr lang="en-US" baseline="0" dirty="0" smtClean="0"/>
              <a:t> same.</a:t>
            </a:r>
          </a:p>
          <a:p>
            <a:r>
              <a:rPr lang="en-US" baseline="0" dirty="0" smtClean="0"/>
              <a:t>Scale of all the features are considered same.</a:t>
            </a:r>
          </a:p>
          <a:p>
            <a:r>
              <a:rPr lang="en-US" baseline="0" dirty="0" smtClean="0"/>
              <a:t>Larger K</a:t>
            </a:r>
          </a:p>
          <a:p>
            <a:r>
              <a:rPr lang="en-US" baseline="0" dirty="0" smtClean="0"/>
              <a:t>Use weighted </a:t>
            </a:r>
            <a:r>
              <a:rPr lang="en-US" baseline="0" dirty="0" err="1" smtClean="0"/>
              <a:t>eucledian</a:t>
            </a:r>
            <a:r>
              <a:rPr lang="en-US" baseline="0" dirty="0" smtClean="0"/>
              <a:t> distance</a:t>
            </a:r>
          </a:p>
          <a:p>
            <a:endParaRPr lang="en-US" baseline="0" dirty="0" smtClean="0"/>
          </a:p>
          <a:p>
            <a:r>
              <a:rPr lang="en-US" dirty="0" smtClean="0"/>
              <a:t>What</a:t>
            </a:r>
            <a:r>
              <a:rPr lang="en-US" baseline="0" dirty="0" smtClean="0"/>
              <a:t> to be done:</a:t>
            </a:r>
          </a:p>
          <a:p>
            <a:r>
              <a:rPr lang="en-US" baseline="0" dirty="0" smtClean="0"/>
              <a:t>Scaling all attributes to same range.</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Non parametric means it does not make any assumption about the data</a:t>
            </a:r>
            <a:r>
              <a:rPr lang="en-US" baseline="0" dirty="0" smtClean="0"/>
              <a:t> like other models that data should be linearly </a:t>
            </a:r>
            <a:r>
              <a:rPr lang="en-US" baseline="0" dirty="0" err="1" smtClean="0"/>
              <a:t>seperable,gaussian</a:t>
            </a:r>
            <a:r>
              <a:rPr lang="en-US" baseline="0" dirty="0" smtClean="0"/>
              <a:t> mixtures etc.</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towardsdatascience.com/the-5-clustering-algorithms-data-scientists-need-to-know-a36d136ef68"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miro.medium.com/max/324/1*bkFlVrrm4HACGfUzeBnErw.gif"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slide" Target="slide5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miro.medium.com/max/675/1*tc8UF-h0nQqUfLC8-0uInQ.gif"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122" name="Picture 2"/>
          <p:cNvPicPr>
            <a:picLocks noChangeAspect="1" noChangeArrowheads="1"/>
          </p:cNvPicPr>
          <p:nvPr/>
        </p:nvPicPr>
        <p:blipFill>
          <a:blip r:embed="rId3"/>
          <a:srcRect/>
          <a:stretch>
            <a:fillRect/>
          </a:stretch>
        </p:blipFill>
        <p:spPr bwMode="auto">
          <a:xfrm>
            <a:off x="1954148" y="1066800"/>
            <a:ext cx="7875651" cy="44916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42" name="Picture 2"/>
          <p:cNvPicPr>
            <a:picLocks noChangeAspect="1" noChangeArrowheads="1"/>
          </p:cNvPicPr>
          <p:nvPr/>
        </p:nvPicPr>
        <p:blipFill>
          <a:blip r:embed="rId3"/>
          <a:srcRect/>
          <a:stretch>
            <a:fillRect/>
          </a:stretch>
        </p:blipFill>
        <p:spPr bwMode="auto">
          <a:xfrm>
            <a:off x="2057400" y="679788"/>
            <a:ext cx="7543800" cy="51353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1266" name="Picture 2"/>
          <p:cNvPicPr>
            <a:picLocks noChangeAspect="1" noChangeArrowheads="1"/>
          </p:cNvPicPr>
          <p:nvPr/>
        </p:nvPicPr>
        <p:blipFill>
          <a:blip r:embed="rId3"/>
          <a:srcRect/>
          <a:stretch>
            <a:fillRect/>
          </a:stretch>
        </p:blipFill>
        <p:spPr bwMode="auto">
          <a:xfrm>
            <a:off x="2514600" y="915857"/>
            <a:ext cx="7086599" cy="49728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6387" name="Picture 3"/>
          <p:cNvPicPr>
            <a:picLocks noChangeAspect="1" noChangeArrowheads="1"/>
          </p:cNvPicPr>
          <p:nvPr/>
        </p:nvPicPr>
        <p:blipFill>
          <a:blip r:embed="rId3"/>
          <a:srcRect/>
          <a:stretch>
            <a:fillRect/>
          </a:stretch>
        </p:blipFill>
        <p:spPr bwMode="auto">
          <a:xfrm>
            <a:off x="2286000" y="1365500"/>
            <a:ext cx="8001000" cy="4333352"/>
          </a:xfrm>
          <a:prstGeom prst="rect">
            <a:avLst/>
          </a:prstGeom>
          <a:noFill/>
          <a:ln w="9525">
            <a:noFill/>
            <a:miter lim="800000"/>
            <a:headEnd/>
            <a:tailEnd/>
          </a:ln>
          <a:effectLst/>
        </p:spPr>
      </p:pic>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7410" name="Picture 2"/>
          <p:cNvPicPr>
            <a:picLocks noChangeAspect="1" noChangeArrowheads="1"/>
          </p:cNvPicPr>
          <p:nvPr/>
        </p:nvPicPr>
        <p:blipFill>
          <a:blip r:embed="rId3"/>
          <a:srcRect/>
          <a:stretch>
            <a:fillRect/>
          </a:stretch>
        </p:blipFill>
        <p:spPr bwMode="auto">
          <a:xfrm>
            <a:off x="1685034" y="838200"/>
            <a:ext cx="8449566" cy="4962890"/>
          </a:xfrm>
          <a:prstGeom prst="rect">
            <a:avLst/>
          </a:prstGeom>
          <a:noFill/>
          <a:ln w="9525">
            <a:noFill/>
            <a:miter lim="800000"/>
            <a:headEnd/>
            <a:tailEnd/>
          </a:ln>
          <a:effectLst/>
        </p:spPr>
      </p:pic>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8434" name="Picture 2"/>
          <p:cNvPicPr>
            <a:picLocks noChangeAspect="1" noChangeArrowheads="1"/>
          </p:cNvPicPr>
          <p:nvPr/>
        </p:nvPicPr>
        <p:blipFill>
          <a:blip r:embed="rId3"/>
          <a:srcRect/>
          <a:stretch>
            <a:fillRect/>
          </a:stretch>
        </p:blipFill>
        <p:spPr bwMode="auto">
          <a:xfrm>
            <a:off x="1199200" y="1219200"/>
            <a:ext cx="9544999" cy="4307413"/>
          </a:xfrm>
          <a:prstGeom prst="rect">
            <a:avLst/>
          </a:prstGeom>
          <a:noFill/>
          <a:ln w="9525">
            <a:noFill/>
            <a:miter lim="800000"/>
            <a:headEnd/>
            <a:tailEnd/>
          </a:ln>
          <a:effectLst/>
        </p:spPr>
      </p:pic>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pic>
        <p:nvPicPr>
          <p:cNvPr id="63490" name="Picture 2"/>
          <p:cNvPicPr>
            <a:picLocks noChangeAspect="1" noChangeArrowheads="1"/>
          </p:cNvPicPr>
          <p:nvPr/>
        </p:nvPicPr>
        <p:blipFill>
          <a:blip r:embed="rId3"/>
          <a:srcRect/>
          <a:stretch>
            <a:fillRect/>
          </a:stretch>
        </p:blipFill>
        <p:spPr bwMode="auto">
          <a:xfrm>
            <a:off x="1905000" y="882662"/>
            <a:ext cx="8610600" cy="5231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9458" name="Picture 2"/>
          <p:cNvPicPr>
            <a:picLocks noChangeAspect="1" noChangeArrowheads="1"/>
          </p:cNvPicPr>
          <p:nvPr/>
        </p:nvPicPr>
        <p:blipFill>
          <a:blip r:embed="rId3"/>
          <a:srcRect/>
          <a:stretch>
            <a:fillRect/>
          </a:stretch>
        </p:blipFill>
        <p:spPr bwMode="auto">
          <a:xfrm>
            <a:off x="1854338" y="1066801"/>
            <a:ext cx="8508861" cy="4738622"/>
          </a:xfrm>
          <a:prstGeom prst="rect">
            <a:avLst/>
          </a:prstGeom>
          <a:noFill/>
          <a:ln w="9525">
            <a:noFill/>
            <a:miter lim="800000"/>
            <a:headEnd/>
            <a:tailEnd/>
          </a:ln>
          <a:effectLst/>
        </p:spPr>
      </p:pic>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1267" name="Picture 3"/>
          <p:cNvPicPr>
            <a:picLocks noChangeAspect="1" noChangeArrowheads="1"/>
          </p:cNvPicPr>
          <p:nvPr/>
        </p:nvPicPr>
        <p:blipFill>
          <a:blip r:embed="rId3"/>
          <a:srcRect/>
          <a:stretch>
            <a:fillRect/>
          </a:stretch>
        </p:blipFill>
        <p:spPr bwMode="auto">
          <a:xfrm>
            <a:off x="1752600" y="1676400"/>
            <a:ext cx="8350428" cy="4344388"/>
          </a:xfrm>
          <a:prstGeom prst="rect">
            <a:avLst/>
          </a:prstGeom>
          <a:noFill/>
          <a:ln w="9525">
            <a:noFill/>
            <a:miter lim="800000"/>
            <a:headEnd/>
            <a:tailEnd/>
          </a:ln>
          <a:effectLst/>
        </p:spPr>
      </p:pic>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Edureka</a:t>
            </a:r>
            <a:endParaRPr lang="en-US" sz="900" dirty="0">
              <a:solidFill>
                <a:schemeClr val="accent1">
                  <a:lumMod val="40000"/>
                  <a:lumOff val="60000"/>
                </a:schemeClr>
              </a:solidFill>
            </a:endParaRPr>
          </a:p>
        </p:txBody>
      </p:sp>
      <p:pic>
        <p:nvPicPr>
          <p:cNvPr id="11268" name="Picture 4"/>
          <p:cNvPicPr>
            <a:picLocks noChangeAspect="1" noChangeArrowheads="1"/>
          </p:cNvPicPr>
          <p:nvPr/>
        </p:nvPicPr>
        <p:blipFill>
          <a:blip r:embed="rId4"/>
          <a:srcRect/>
          <a:stretch>
            <a:fillRect/>
          </a:stretch>
        </p:blipFill>
        <p:spPr bwMode="auto">
          <a:xfrm>
            <a:off x="1828800" y="914400"/>
            <a:ext cx="6086475" cy="542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Edureka</a:t>
            </a:r>
            <a:endParaRPr lang="en-US" sz="900" dirty="0">
              <a:solidFill>
                <a:schemeClr val="accent1">
                  <a:lumMod val="40000"/>
                  <a:lumOff val="60000"/>
                </a:schemeClr>
              </a:solidFill>
            </a:endParaRPr>
          </a:p>
        </p:txBody>
      </p:sp>
      <p:pic>
        <p:nvPicPr>
          <p:cNvPr id="11268" name="Picture 4"/>
          <p:cNvPicPr>
            <a:picLocks noChangeAspect="1" noChangeArrowheads="1"/>
          </p:cNvPicPr>
          <p:nvPr/>
        </p:nvPicPr>
        <p:blipFill>
          <a:blip r:embed="rId3"/>
          <a:srcRect/>
          <a:stretch>
            <a:fillRect/>
          </a:stretch>
        </p:blipFill>
        <p:spPr bwMode="auto">
          <a:xfrm>
            <a:off x="1828800" y="914400"/>
            <a:ext cx="6086475" cy="542925"/>
          </a:xfrm>
          <a:prstGeom prst="rect">
            <a:avLst/>
          </a:prstGeom>
          <a:noFill/>
          <a:ln w="9525">
            <a:noFill/>
            <a:miter lim="800000"/>
            <a:headEnd/>
            <a:tailEnd/>
          </a:ln>
          <a:effectLst/>
        </p:spPr>
      </p:pic>
      <p:pic>
        <p:nvPicPr>
          <p:cNvPr id="21506" name="Picture 2"/>
          <p:cNvPicPr>
            <a:picLocks noChangeAspect="1" noChangeArrowheads="1"/>
          </p:cNvPicPr>
          <p:nvPr/>
        </p:nvPicPr>
        <p:blipFill>
          <a:blip r:embed="rId4"/>
          <a:srcRect/>
          <a:stretch>
            <a:fillRect/>
          </a:stretch>
        </p:blipFill>
        <p:spPr bwMode="auto">
          <a:xfrm>
            <a:off x="1295400" y="1676400"/>
            <a:ext cx="9601200" cy="42198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Edureka</a:t>
            </a:r>
            <a:endParaRPr lang="en-US" sz="900" dirty="0">
              <a:solidFill>
                <a:schemeClr val="accent1">
                  <a:lumMod val="40000"/>
                  <a:lumOff val="60000"/>
                </a:schemeClr>
              </a:solidFill>
            </a:endParaRPr>
          </a:p>
        </p:txBody>
      </p:sp>
      <p:pic>
        <p:nvPicPr>
          <p:cNvPr id="11268" name="Picture 4"/>
          <p:cNvPicPr>
            <a:picLocks noChangeAspect="1" noChangeArrowheads="1"/>
          </p:cNvPicPr>
          <p:nvPr/>
        </p:nvPicPr>
        <p:blipFill>
          <a:blip r:embed="rId3"/>
          <a:srcRect/>
          <a:stretch>
            <a:fillRect/>
          </a:stretch>
        </p:blipFill>
        <p:spPr bwMode="auto">
          <a:xfrm>
            <a:off x="1828800" y="381000"/>
            <a:ext cx="6086475" cy="542925"/>
          </a:xfrm>
          <a:prstGeom prst="rect">
            <a:avLst/>
          </a:prstGeom>
          <a:noFill/>
          <a:ln w="9525">
            <a:noFill/>
            <a:miter lim="800000"/>
            <a:headEnd/>
            <a:tailEnd/>
          </a:ln>
          <a:effectLst/>
        </p:spPr>
      </p:pic>
      <p:pic>
        <p:nvPicPr>
          <p:cNvPr id="22532" name="Picture 4"/>
          <p:cNvPicPr>
            <a:picLocks noChangeAspect="1" noChangeArrowheads="1"/>
          </p:cNvPicPr>
          <p:nvPr/>
        </p:nvPicPr>
        <p:blipFill>
          <a:blip r:embed="rId4"/>
          <a:srcRect/>
          <a:stretch>
            <a:fillRect/>
          </a:stretch>
        </p:blipFill>
        <p:spPr bwMode="auto">
          <a:xfrm>
            <a:off x="838200" y="2585113"/>
            <a:ext cx="4876800" cy="3129887"/>
          </a:xfrm>
          <a:prstGeom prst="rect">
            <a:avLst/>
          </a:prstGeom>
          <a:noFill/>
          <a:ln w="9525">
            <a:noFill/>
            <a:miter lim="800000"/>
            <a:headEnd/>
            <a:tailEnd/>
          </a:ln>
          <a:effectLst/>
        </p:spPr>
      </p:pic>
      <p:pic>
        <p:nvPicPr>
          <p:cNvPr id="22533" name="Picture 5"/>
          <p:cNvPicPr>
            <a:picLocks noChangeAspect="1" noChangeArrowheads="1"/>
          </p:cNvPicPr>
          <p:nvPr/>
        </p:nvPicPr>
        <p:blipFill>
          <a:blip r:embed="rId5"/>
          <a:srcRect/>
          <a:stretch>
            <a:fillRect/>
          </a:stretch>
        </p:blipFill>
        <p:spPr bwMode="auto">
          <a:xfrm>
            <a:off x="1752600" y="990600"/>
            <a:ext cx="7695128" cy="1155082"/>
          </a:xfrm>
          <a:prstGeom prst="rect">
            <a:avLst/>
          </a:prstGeom>
          <a:noFill/>
          <a:ln w="9525">
            <a:noFill/>
            <a:miter lim="800000"/>
            <a:headEnd/>
            <a:tailEnd/>
          </a:ln>
          <a:effectLst/>
        </p:spPr>
      </p:pic>
      <p:pic>
        <p:nvPicPr>
          <p:cNvPr id="22534" name="Picture 6"/>
          <p:cNvPicPr>
            <a:picLocks noChangeAspect="1" noChangeArrowheads="1"/>
          </p:cNvPicPr>
          <p:nvPr/>
        </p:nvPicPr>
        <p:blipFill>
          <a:blip r:embed="rId6"/>
          <a:srcRect/>
          <a:stretch>
            <a:fillRect/>
          </a:stretch>
        </p:blipFill>
        <p:spPr bwMode="auto">
          <a:xfrm>
            <a:off x="1752600" y="1888892"/>
            <a:ext cx="3048000" cy="781947"/>
          </a:xfrm>
          <a:prstGeom prst="rect">
            <a:avLst/>
          </a:prstGeom>
          <a:noFill/>
          <a:ln w="9525">
            <a:noFill/>
            <a:miter lim="800000"/>
            <a:headEnd/>
            <a:tailEnd/>
          </a:ln>
          <a:effectLst/>
        </p:spPr>
      </p:pic>
      <p:pic>
        <p:nvPicPr>
          <p:cNvPr id="22535" name="Picture 7"/>
          <p:cNvPicPr>
            <a:picLocks noChangeAspect="1" noChangeArrowheads="1"/>
          </p:cNvPicPr>
          <p:nvPr/>
        </p:nvPicPr>
        <p:blipFill>
          <a:blip r:embed="rId7"/>
          <a:srcRect/>
          <a:stretch>
            <a:fillRect/>
          </a:stretch>
        </p:blipFill>
        <p:spPr bwMode="auto">
          <a:xfrm>
            <a:off x="6324600" y="2585113"/>
            <a:ext cx="5262562" cy="2964753"/>
          </a:xfrm>
          <a:prstGeom prst="rect">
            <a:avLst/>
          </a:prstGeom>
          <a:noFill/>
          <a:ln w="9525">
            <a:noFill/>
            <a:miter lim="800000"/>
            <a:headEnd/>
            <a:tailEnd/>
          </a:ln>
          <a:effectLst/>
        </p:spPr>
      </p:pic>
      <p:pic>
        <p:nvPicPr>
          <p:cNvPr id="22536" name="Picture 8"/>
          <p:cNvPicPr>
            <a:picLocks noChangeAspect="1" noChangeArrowheads="1"/>
          </p:cNvPicPr>
          <p:nvPr/>
        </p:nvPicPr>
        <p:blipFill>
          <a:blip r:embed="rId8"/>
          <a:srcRect/>
          <a:stretch>
            <a:fillRect/>
          </a:stretch>
        </p:blipFill>
        <p:spPr bwMode="auto">
          <a:xfrm>
            <a:off x="5842339" y="2051713"/>
            <a:ext cx="6121061" cy="490538"/>
          </a:xfrm>
          <a:prstGeom prst="rect">
            <a:avLst/>
          </a:prstGeom>
          <a:noFill/>
          <a:ln w="9525">
            <a:noFill/>
            <a:miter lim="800000"/>
            <a:headEnd/>
            <a:tailEnd/>
          </a:ln>
          <a:effectLst/>
        </p:spPr>
      </p:pic>
      <p:pic>
        <p:nvPicPr>
          <p:cNvPr id="22537" name="Picture 9"/>
          <p:cNvPicPr>
            <a:picLocks noChangeAspect="1" noChangeArrowheads="1"/>
          </p:cNvPicPr>
          <p:nvPr/>
        </p:nvPicPr>
        <p:blipFill>
          <a:blip r:embed="rId9"/>
          <a:srcRect/>
          <a:stretch>
            <a:fillRect/>
          </a:stretch>
        </p:blipFill>
        <p:spPr bwMode="auto">
          <a:xfrm>
            <a:off x="2286000" y="5638800"/>
            <a:ext cx="8250837" cy="83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146" name="Picture 2"/>
          <p:cNvPicPr>
            <a:picLocks noChangeAspect="1" noChangeArrowheads="1"/>
          </p:cNvPicPr>
          <p:nvPr/>
        </p:nvPicPr>
        <p:blipFill>
          <a:blip r:embed="rId3"/>
          <a:srcRect/>
          <a:stretch>
            <a:fillRect/>
          </a:stretch>
        </p:blipFill>
        <p:spPr bwMode="auto">
          <a:xfrm>
            <a:off x="1524000" y="685800"/>
            <a:ext cx="9163230" cy="4833184"/>
          </a:xfrm>
          <a:prstGeom prst="rect">
            <a:avLst/>
          </a:prstGeom>
          <a:noFill/>
          <a:ln w="9525">
            <a:noFill/>
            <a:miter lim="800000"/>
            <a:headEnd/>
            <a:tailEnd/>
          </a:ln>
          <a:effectLst/>
        </p:spPr>
      </p:pic>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Edureka</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4580" name="Picture 4"/>
          <p:cNvPicPr>
            <a:picLocks noChangeAspect="1" noChangeArrowheads="1"/>
          </p:cNvPicPr>
          <p:nvPr/>
        </p:nvPicPr>
        <p:blipFill>
          <a:blip r:embed="rId3"/>
          <a:srcRect/>
          <a:stretch>
            <a:fillRect/>
          </a:stretch>
        </p:blipFill>
        <p:spPr bwMode="auto">
          <a:xfrm>
            <a:off x="1752600" y="76200"/>
            <a:ext cx="7467600" cy="5039570"/>
          </a:xfrm>
          <a:prstGeom prst="rect">
            <a:avLst/>
          </a:prstGeom>
          <a:noFill/>
          <a:ln w="9525">
            <a:noFill/>
            <a:miter lim="800000"/>
            <a:headEnd/>
            <a:tailEnd/>
          </a:ln>
          <a:effectLst/>
        </p:spPr>
      </p:pic>
      <p:pic>
        <p:nvPicPr>
          <p:cNvPr id="24581" name="Picture 5"/>
          <p:cNvPicPr>
            <a:picLocks noChangeAspect="1" noChangeArrowheads="1"/>
          </p:cNvPicPr>
          <p:nvPr/>
        </p:nvPicPr>
        <p:blipFill>
          <a:blip r:embed="rId4"/>
          <a:srcRect/>
          <a:stretch>
            <a:fillRect/>
          </a:stretch>
        </p:blipFill>
        <p:spPr bwMode="auto">
          <a:xfrm>
            <a:off x="1524000" y="4800600"/>
            <a:ext cx="8488251" cy="838200"/>
          </a:xfrm>
          <a:prstGeom prst="rect">
            <a:avLst/>
          </a:prstGeom>
          <a:noFill/>
          <a:ln w="9525">
            <a:noFill/>
            <a:miter lim="800000"/>
            <a:headEnd/>
            <a:tailEnd/>
          </a:ln>
          <a:effectLst/>
        </p:spPr>
      </p:pic>
      <p:sp>
        <p:nvSpPr>
          <p:cNvPr id="2" name="TextBox 1"/>
          <p:cNvSpPr txBox="1"/>
          <p:nvPr/>
        </p:nvSpPr>
        <p:spPr>
          <a:xfrm>
            <a:off x="1600200" y="5667828"/>
            <a:ext cx="9525000" cy="738664"/>
          </a:xfrm>
          <a:prstGeom prst="rect">
            <a:avLst/>
          </a:prstGeom>
          <a:noFill/>
          <a:ln>
            <a:solidFill>
              <a:schemeClr val="tx1"/>
            </a:solidFill>
          </a:ln>
        </p:spPr>
        <p:txBody>
          <a:bodyPr wrap="square" rtlCol="0">
            <a:spAutoFit/>
          </a:bodyPr>
          <a:lstStyle/>
          <a:p>
            <a:pPr marL="342900" indent="-342900">
              <a:buFont typeface="+mj-lt"/>
              <a:buAutoNum type="arabicPeriod"/>
            </a:pPr>
            <a:r>
              <a:rPr lang="en-US" sz="1400" dirty="0">
                <a:latin typeface="Arial Rounded MT Bold" pitchFamily="34" charset="0"/>
              </a:rPr>
              <a:t>Manhattan distance is often used in integrated </a:t>
            </a:r>
            <a:r>
              <a:rPr lang="en-US" sz="1400" dirty="0" smtClean="0">
                <a:latin typeface="Arial Rounded MT Bold" pitchFamily="34" charset="0"/>
              </a:rPr>
              <a:t>circuits where </a:t>
            </a:r>
            <a:r>
              <a:rPr lang="en-US" sz="1400" dirty="0">
                <a:latin typeface="Arial Rounded MT Bold" pitchFamily="34" charset="0"/>
              </a:rPr>
              <a:t>wires only run parallel to the X or Y axis. </a:t>
            </a:r>
            <a:endParaRPr lang="en-US" sz="1400" dirty="0" smtClean="0">
              <a:latin typeface="Arial Rounded MT Bold" pitchFamily="34" charset="0"/>
            </a:endParaRPr>
          </a:p>
          <a:p>
            <a:pPr marL="342900" indent="-342900">
              <a:buFont typeface="+mj-lt"/>
              <a:buAutoNum type="arabicPeriod"/>
            </a:pPr>
            <a:r>
              <a:rPr lang="en-US" sz="1400" dirty="0" smtClean="0">
                <a:latin typeface="Arial Rounded MT Bold" pitchFamily="34" charset="0"/>
              </a:rPr>
              <a:t>It is also </a:t>
            </a:r>
            <a:r>
              <a:rPr lang="en-US" sz="1400" dirty="0">
                <a:latin typeface="Arial Rounded MT Bold" pitchFamily="34" charset="0"/>
              </a:rPr>
              <a:t>known as rectilinear distance, </a:t>
            </a:r>
            <a:r>
              <a:rPr lang="en-US" sz="1400" dirty="0" err="1">
                <a:latin typeface="Arial Rounded MT Bold" pitchFamily="34" charset="0"/>
              </a:rPr>
              <a:t>Minkowski’s</a:t>
            </a:r>
            <a:r>
              <a:rPr lang="en-US" sz="1400" dirty="0">
                <a:latin typeface="Arial Rounded MT Bold" pitchFamily="34" charset="0"/>
              </a:rPr>
              <a:t> </a:t>
            </a:r>
            <a:r>
              <a:rPr lang="en-US" sz="1400" dirty="0" smtClean="0">
                <a:latin typeface="Arial Rounded MT Bold" pitchFamily="34" charset="0"/>
              </a:rPr>
              <a:t>L1 </a:t>
            </a:r>
            <a:r>
              <a:rPr lang="en-US" sz="1400" dirty="0">
                <a:latin typeface="Arial Rounded MT Bold" pitchFamily="34" charset="0"/>
              </a:rPr>
              <a:t>distance, taxi cab metric, or city block </a:t>
            </a:r>
            <a:r>
              <a:rPr lang="en-US" sz="1400" dirty="0" smtClean="0">
                <a:latin typeface="Arial Rounded MT Bold" pitchFamily="34" charset="0"/>
              </a:rPr>
              <a:t>distance.</a:t>
            </a:r>
          </a:p>
          <a:p>
            <a:pPr marL="342900" indent="-342900">
              <a:buFont typeface="+mj-lt"/>
              <a:buAutoNum type="arabicPeriod"/>
            </a:pPr>
            <a:endParaRPr lang="en-US" sz="1400"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4793" y="101600"/>
            <a:ext cx="3291007" cy="18111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5602" name="Picture 2"/>
          <p:cNvPicPr>
            <a:picLocks noChangeAspect="1" noChangeArrowheads="1"/>
          </p:cNvPicPr>
          <p:nvPr/>
        </p:nvPicPr>
        <p:blipFill>
          <a:blip r:embed="rId3"/>
          <a:srcRect/>
          <a:stretch>
            <a:fillRect/>
          </a:stretch>
        </p:blipFill>
        <p:spPr bwMode="auto">
          <a:xfrm>
            <a:off x="1295400" y="280067"/>
            <a:ext cx="7582946" cy="2753419"/>
          </a:xfrm>
          <a:prstGeom prst="rect">
            <a:avLst/>
          </a:prstGeom>
          <a:noFill/>
          <a:ln w="9525">
            <a:noFill/>
            <a:miter lim="800000"/>
            <a:headEnd/>
            <a:tailEnd/>
          </a:ln>
          <a:effectLst/>
        </p:spPr>
      </p:pic>
      <p:pic>
        <p:nvPicPr>
          <p:cNvPr id="25604" name="Picture 4"/>
          <p:cNvPicPr>
            <a:picLocks noChangeAspect="1" noChangeArrowheads="1"/>
          </p:cNvPicPr>
          <p:nvPr/>
        </p:nvPicPr>
        <p:blipFill>
          <a:blip r:embed="rId4"/>
          <a:srcRect/>
          <a:stretch>
            <a:fillRect/>
          </a:stretch>
        </p:blipFill>
        <p:spPr bwMode="auto">
          <a:xfrm>
            <a:off x="1246564" y="5071517"/>
            <a:ext cx="7680617" cy="1310006"/>
          </a:xfrm>
          <a:prstGeom prst="rect">
            <a:avLst/>
          </a:prstGeom>
          <a:noFill/>
          <a:ln w="9525">
            <a:noFill/>
            <a:miter lim="800000"/>
            <a:headEnd/>
            <a:tailEnd/>
          </a:ln>
          <a:effectLst/>
        </p:spPr>
      </p:pic>
      <p:pic>
        <p:nvPicPr>
          <p:cNvPr id="25605" name="Picture 5"/>
          <p:cNvPicPr>
            <a:picLocks noChangeAspect="1" noChangeArrowheads="1"/>
          </p:cNvPicPr>
          <p:nvPr/>
        </p:nvPicPr>
        <p:blipFill>
          <a:blip r:embed="rId5"/>
          <a:srcRect/>
          <a:stretch>
            <a:fillRect/>
          </a:stretch>
        </p:blipFill>
        <p:spPr bwMode="auto">
          <a:xfrm>
            <a:off x="1276873" y="3842146"/>
            <a:ext cx="7620000" cy="1187054"/>
          </a:xfrm>
          <a:prstGeom prst="rect">
            <a:avLst/>
          </a:prstGeom>
          <a:noFill/>
          <a:ln w="9525">
            <a:noFill/>
            <a:miter lim="800000"/>
            <a:headEnd/>
            <a:tailEnd/>
          </a:ln>
          <a:effectLst/>
        </p:spPr>
      </p:pic>
      <p:sp>
        <p:nvSpPr>
          <p:cNvPr id="7" name="TextBox 6"/>
          <p:cNvSpPr txBox="1"/>
          <p:nvPr/>
        </p:nvSpPr>
        <p:spPr>
          <a:xfrm>
            <a:off x="4397829" y="2394184"/>
            <a:ext cx="2895600" cy="369332"/>
          </a:xfrm>
          <a:prstGeom prst="rect">
            <a:avLst/>
          </a:prstGeom>
          <a:noFill/>
        </p:spPr>
        <p:txBody>
          <a:bodyPr wrap="square" rtlCol="0">
            <a:spAutoFit/>
          </a:bodyPr>
          <a:lstStyle/>
          <a:p>
            <a:r>
              <a:rPr lang="en-US" b="1" dirty="0" smtClean="0"/>
              <a:t>: </a:t>
            </a:r>
            <a:r>
              <a:rPr lang="en-US" b="1" dirty="0" err="1" smtClean="0"/>
              <a:t>Chebyshev</a:t>
            </a:r>
            <a:endParaRPr lang="en-US" dirty="0"/>
          </a:p>
        </p:txBody>
      </p:sp>
      <p:sp>
        <p:nvSpPr>
          <p:cNvPr id="8" name="TextBox 7"/>
          <p:cNvSpPr txBox="1"/>
          <p:nvPr/>
        </p:nvSpPr>
        <p:spPr>
          <a:xfrm>
            <a:off x="1306286" y="2763516"/>
            <a:ext cx="7990114" cy="1138773"/>
          </a:xfrm>
          <a:prstGeom prst="rect">
            <a:avLst/>
          </a:prstGeom>
          <a:noFill/>
        </p:spPr>
        <p:txBody>
          <a:bodyPr wrap="square" rtlCol="0">
            <a:spAutoFit/>
          </a:bodyPr>
          <a:lstStyle/>
          <a:p>
            <a:r>
              <a:rPr lang="en-US" sz="1400" b="1" dirty="0" err="1"/>
              <a:t>C</a:t>
            </a:r>
            <a:r>
              <a:rPr lang="en-US" sz="1400" b="1" dirty="0" err="1" smtClean="0"/>
              <a:t>hebyshev</a:t>
            </a:r>
            <a:r>
              <a:rPr lang="en-US" sz="1400" b="1" dirty="0" smtClean="0"/>
              <a:t> distance:</a:t>
            </a:r>
            <a:endParaRPr lang="en-US" sz="1400" dirty="0"/>
          </a:p>
          <a:p>
            <a:r>
              <a:rPr lang="en-US" sz="1400" dirty="0"/>
              <a:t>It is also known </a:t>
            </a:r>
            <a:r>
              <a:rPr lang="en-US" sz="1400" dirty="0" smtClean="0"/>
              <a:t>as </a:t>
            </a:r>
            <a:r>
              <a:rPr lang="en-US" sz="1400" b="1" dirty="0" smtClean="0"/>
              <a:t>chess board </a:t>
            </a:r>
            <a:r>
              <a:rPr lang="en-US" sz="1400" b="1" dirty="0"/>
              <a:t>distance</a:t>
            </a:r>
            <a:r>
              <a:rPr lang="en-US" sz="1400" dirty="0"/>
              <a:t>, since in the game </a:t>
            </a:r>
            <a:r>
              <a:rPr lang="en-US" sz="1400" dirty="0" smtClean="0"/>
              <a:t>of chess the </a:t>
            </a:r>
            <a:r>
              <a:rPr lang="en-US" sz="1400" dirty="0"/>
              <a:t>minimum number of moves needed by </a:t>
            </a:r>
            <a:r>
              <a:rPr lang="en-US" sz="1400" dirty="0" smtClean="0"/>
              <a:t>a king to </a:t>
            </a:r>
            <a:r>
              <a:rPr lang="en-US" sz="1400" dirty="0"/>
              <a:t>go from one square on </a:t>
            </a:r>
            <a:r>
              <a:rPr lang="en-US" sz="1400" dirty="0" smtClean="0"/>
              <a:t>a chess board to </a:t>
            </a:r>
            <a:r>
              <a:rPr lang="en-US" sz="1400" dirty="0"/>
              <a:t>another equals the </a:t>
            </a:r>
            <a:r>
              <a:rPr lang="en-US" sz="1400" dirty="0" err="1"/>
              <a:t>Chebyshev</a:t>
            </a:r>
            <a:r>
              <a:rPr lang="en-US" sz="1400" dirty="0"/>
              <a:t> distance between the centers of the squares</a:t>
            </a:r>
          </a:p>
          <a:p>
            <a:endParaRPr lang="en-US" sz="1200" b="1"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7789" y="4267200"/>
            <a:ext cx="19907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9508" y="2225873"/>
            <a:ext cx="1866900" cy="1905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1066800" y="228600"/>
            <a:ext cx="9525000" cy="6370975"/>
          </a:xfrm>
          <a:prstGeom prst="rect">
            <a:avLst/>
          </a:prstGeom>
          <a:noFill/>
        </p:spPr>
        <p:txBody>
          <a:bodyPr wrap="square" rtlCol="0">
            <a:spAutoFit/>
          </a:bodyPr>
          <a:lstStyle/>
          <a:p>
            <a:r>
              <a:rPr lang="en-US" sz="3200" b="1" dirty="0" smtClean="0">
                <a:solidFill>
                  <a:srgbClr val="0070C0"/>
                </a:solidFill>
              </a:rPr>
              <a:t>The Cosine Similarity</a:t>
            </a:r>
          </a:p>
          <a:p>
            <a:r>
              <a:rPr lang="en-US" sz="2000" dirty="0" smtClean="0"/>
              <a:t>The cosine similarity between two vectors (or two documents on the Vector Space) is a measure that calculates the cosine of the angle between them. </a:t>
            </a:r>
          </a:p>
          <a:p>
            <a:endParaRPr lang="en-US" sz="2000" dirty="0" smtClean="0"/>
          </a:p>
          <a:p>
            <a:r>
              <a:rPr lang="en-US" sz="2000" b="1" dirty="0" smtClean="0"/>
              <a:t>This metric is a measurement of orientation and not magnitude.</a:t>
            </a:r>
          </a:p>
          <a:p>
            <a:endParaRPr lang="en-US" sz="2000" b="1" dirty="0" smtClean="0"/>
          </a:p>
          <a:p>
            <a:endParaRPr lang="en-US" sz="2000" b="1" dirty="0" smtClean="0"/>
          </a:p>
          <a:p>
            <a:endParaRPr lang="en-US" sz="2000" b="1" dirty="0" smtClean="0"/>
          </a:p>
          <a:p>
            <a:endParaRPr lang="en-US" sz="2000" b="1" dirty="0" smtClean="0"/>
          </a:p>
          <a:p>
            <a:r>
              <a:rPr lang="en-US" sz="2000" b="1" dirty="0" smtClean="0"/>
              <a:t>When to Use Cosine?</a:t>
            </a:r>
          </a:p>
          <a:p>
            <a:endParaRPr lang="en-US" b="1" dirty="0" smtClean="0"/>
          </a:p>
          <a:p>
            <a:r>
              <a:rPr lang="en-US" sz="2000" dirty="0" smtClean="0"/>
              <a:t>Cosine similarity is generally used as a metric for measuring distance when the magnitude of the vectors does not matter. This happens for example when working with text data represented by word counts. We could assume that when a word (e.g. science) occurs more frequent in document 1 than it does in document 2, that document 1 is more related to the topic of science. However, it could also be the case that we are working with documents of uneven lengths (Wikipedia articles for example). Then, science probably occurred more in document 1 just because it was way longer than document 2. Cosine similarity corrects for this.</a:t>
            </a:r>
            <a:endParaRPr lang="en-US" sz="2000" b="1" dirty="0" smtClean="0"/>
          </a:p>
          <a:p>
            <a:endParaRPr lang="en-US" dirty="0"/>
          </a:p>
        </p:txBody>
      </p:sp>
      <p:pic>
        <p:nvPicPr>
          <p:cNvPr id="26628" name="Picture 4" descr="  \displaystyle  \vec{a} \cdot \vec{b} = \|\vec{a}\|\|\vec{b}\|\cos{\theta} \\ \\  \cos{\theta} = \frac{\vec{a} \cdot \vec{b}}{\|\vec{a}\|\|\vec{b}\|}  "/>
          <p:cNvPicPr>
            <a:picLocks noChangeAspect="1" noChangeArrowheads="1"/>
          </p:cNvPicPr>
          <p:nvPr/>
        </p:nvPicPr>
        <p:blipFill>
          <a:blip r:embed="rId3"/>
          <a:srcRect/>
          <a:stretch>
            <a:fillRect/>
          </a:stretch>
        </p:blipFill>
        <p:spPr bwMode="auto">
          <a:xfrm>
            <a:off x="9067800" y="1981200"/>
            <a:ext cx="2286000" cy="1460977"/>
          </a:xfrm>
          <a:prstGeom prst="rect">
            <a:avLst/>
          </a:prstGeom>
          <a:noFill/>
        </p:spPr>
      </p:pic>
      <p:pic>
        <p:nvPicPr>
          <p:cNvPr id="26629" name="Picture 5"/>
          <p:cNvPicPr>
            <a:picLocks noChangeAspect="1" noChangeArrowheads="1"/>
          </p:cNvPicPr>
          <p:nvPr/>
        </p:nvPicPr>
        <p:blipFill>
          <a:blip r:embed="rId4"/>
          <a:srcRect/>
          <a:stretch>
            <a:fillRect/>
          </a:stretch>
        </p:blipFill>
        <p:spPr bwMode="auto">
          <a:xfrm>
            <a:off x="6172200" y="1981200"/>
            <a:ext cx="2514600" cy="16585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0600" y="762000"/>
            <a:ext cx="9753600" cy="5047536"/>
          </a:xfrm>
          <a:prstGeom prst="rect">
            <a:avLst/>
          </a:prstGeom>
          <a:noFill/>
        </p:spPr>
        <p:txBody>
          <a:bodyPr wrap="square" rtlCol="0">
            <a:spAutoFit/>
          </a:bodyPr>
          <a:lstStyle/>
          <a:p>
            <a:r>
              <a:rPr lang="en-US" sz="3200" b="1" dirty="0" smtClean="0">
                <a:solidFill>
                  <a:srgbClr val="0070C0"/>
                </a:solidFill>
              </a:rPr>
              <a:t>Best data practice for KNN</a:t>
            </a:r>
          </a:p>
          <a:p>
            <a:endParaRPr lang="en-US" sz="3200" b="1" dirty="0" smtClean="0"/>
          </a:p>
          <a:p>
            <a:pPr marL="342900" indent="-342900">
              <a:buFont typeface="+mj-lt"/>
              <a:buAutoNum type="arabicPeriod"/>
            </a:pPr>
            <a:r>
              <a:rPr lang="en-US" sz="2000" b="1" dirty="0" smtClean="0"/>
              <a:t>Rescale Data</a:t>
            </a:r>
            <a:r>
              <a:rPr lang="en-US" sz="2000" dirty="0" smtClean="0"/>
              <a:t>: KNN performs much better if all of the data has the same scale. Normalizing your data to the range [0, 1] is a good idea. It may also be a good idea to standardize your data if it has a Gaussian distribution.</a:t>
            </a:r>
          </a:p>
          <a:p>
            <a:pPr marL="342900" indent="-342900">
              <a:buFont typeface="+mj-lt"/>
              <a:buAutoNum type="arabicPeriod"/>
            </a:pPr>
            <a:endParaRPr lang="en-US" sz="2000" dirty="0" smtClean="0"/>
          </a:p>
          <a:p>
            <a:pPr marL="342900" indent="-342900">
              <a:buFont typeface="+mj-lt"/>
              <a:buAutoNum type="arabicPeriod"/>
            </a:pPr>
            <a:r>
              <a:rPr lang="en-US" sz="2000" b="1" dirty="0" smtClean="0"/>
              <a:t>Address Missing Data</a:t>
            </a:r>
            <a:r>
              <a:rPr lang="en-US" sz="2000" dirty="0" smtClean="0"/>
              <a:t>: Missing data will mean that the distance between samples can not be calculated. These samples could be excluded or the missing values could be imputed.</a:t>
            </a:r>
          </a:p>
          <a:p>
            <a:pPr marL="342900" indent="-342900">
              <a:buFont typeface="+mj-lt"/>
              <a:buAutoNum type="arabicPeriod"/>
            </a:pPr>
            <a:endParaRPr lang="en-US" sz="2000" dirty="0" smtClean="0"/>
          </a:p>
          <a:p>
            <a:pPr marL="342900" indent="-342900">
              <a:buFont typeface="+mj-lt"/>
              <a:buAutoNum type="arabicPeriod"/>
            </a:pPr>
            <a:r>
              <a:rPr lang="en-US" sz="2000" b="1" dirty="0" smtClean="0"/>
              <a:t>Lower Dimensionality</a:t>
            </a:r>
            <a:r>
              <a:rPr lang="en-US" sz="2000" dirty="0" smtClean="0"/>
              <a:t>: KNN is suited for lower dimensional data. You can try it on high dimensional data (hundreds or thousands of input variables) but be aware that it may not perform as well as other techniques. KNN can benefit from feature selection that reduces the dimensionality of the input feature space.</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0600" y="609600"/>
            <a:ext cx="9753600" cy="6001643"/>
          </a:xfrm>
          <a:prstGeom prst="rect">
            <a:avLst/>
          </a:prstGeom>
          <a:noFill/>
        </p:spPr>
        <p:txBody>
          <a:bodyPr wrap="square" rtlCol="0">
            <a:spAutoFit/>
          </a:bodyPr>
          <a:lstStyle/>
          <a:p>
            <a:r>
              <a:rPr lang="en-US" sz="2400" b="1" dirty="0" smtClean="0">
                <a:solidFill>
                  <a:srgbClr val="0070C0"/>
                </a:solidFill>
              </a:rPr>
              <a:t>Pros of K Nearest Neighbors</a:t>
            </a:r>
          </a:p>
          <a:p>
            <a:pPr marL="457200" indent="-457200">
              <a:buFont typeface="Arial" pitchFamily="34" charset="0"/>
              <a:buChar char="•"/>
            </a:pPr>
            <a:r>
              <a:rPr lang="en-US" sz="2400" dirty="0" smtClean="0"/>
              <a:t>Simple algorithm and hence easy to interpret the prediction</a:t>
            </a:r>
          </a:p>
          <a:p>
            <a:pPr marL="457200" indent="-457200">
              <a:buFont typeface="Arial" pitchFamily="34" charset="0"/>
              <a:buChar char="•"/>
            </a:pPr>
            <a:r>
              <a:rPr lang="en-US" sz="2400" dirty="0" smtClean="0"/>
              <a:t>Non parametric, so makes no assumption about the underlying data pattern</a:t>
            </a:r>
          </a:p>
          <a:p>
            <a:pPr marL="457200" indent="-457200">
              <a:buFont typeface="Arial" pitchFamily="34" charset="0"/>
              <a:buChar char="•"/>
            </a:pPr>
            <a:r>
              <a:rPr lang="en-US" sz="2400" dirty="0" smtClean="0"/>
              <a:t>used for both classification and Regression</a:t>
            </a:r>
          </a:p>
          <a:p>
            <a:pPr marL="457200" indent="-457200">
              <a:buFont typeface="Arial" pitchFamily="34" charset="0"/>
              <a:buChar char="•"/>
            </a:pPr>
            <a:r>
              <a:rPr lang="en-US" sz="2400" dirty="0" smtClean="0"/>
              <a:t>Training step is much faster for nearest neighbor compared to other machine learning algorithms</a:t>
            </a:r>
          </a:p>
          <a:p>
            <a:endParaRPr lang="en-US" sz="2400" b="1" dirty="0" smtClean="0"/>
          </a:p>
          <a:p>
            <a:r>
              <a:rPr lang="en-US" sz="2400" b="1" dirty="0" smtClean="0">
                <a:solidFill>
                  <a:srgbClr val="0070C0"/>
                </a:solidFill>
              </a:rPr>
              <a:t>Cons of K Nearest Neighbors</a:t>
            </a:r>
          </a:p>
          <a:p>
            <a:endParaRPr lang="en-US" sz="2400" b="1" dirty="0" smtClean="0"/>
          </a:p>
          <a:p>
            <a:pPr>
              <a:buFont typeface="Arial" pitchFamily="34" charset="0"/>
              <a:buChar char="•"/>
            </a:pPr>
            <a:r>
              <a:rPr lang="en-US" sz="2400" dirty="0" smtClean="0"/>
              <a:t>KNN is computationally expensive as it searches the nearest neighbors for the new point at the prediction stage</a:t>
            </a:r>
          </a:p>
          <a:p>
            <a:pPr>
              <a:buFont typeface="Arial" pitchFamily="34" charset="0"/>
              <a:buChar char="•"/>
            </a:pPr>
            <a:r>
              <a:rPr lang="en-US" sz="2400" dirty="0" smtClean="0"/>
              <a:t>High memory requirement as KNN has to store all the data points</a:t>
            </a:r>
          </a:p>
          <a:p>
            <a:pPr>
              <a:buFont typeface="Arial" pitchFamily="34" charset="0"/>
              <a:buChar char="•"/>
            </a:pPr>
            <a:r>
              <a:rPr lang="en-US" sz="2400" dirty="0" smtClean="0"/>
              <a:t>Prediction stage is very costly</a:t>
            </a:r>
          </a:p>
          <a:p>
            <a:pPr>
              <a:buFont typeface="Arial" pitchFamily="34" charset="0"/>
              <a:buChar char="•"/>
            </a:pPr>
            <a:r>
              <a:rPr lang="en-US" sz="2400" dirty="0" smtClean="0"/>
              <a:t>Sensitive to outliers, accuracy is impacted by noise or irrelevant data.</a:t>
            </a:r>
          </a:p>
          <a:p>
            <a:endParaRPr lang="en-US"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098" name="Picture 2"/>
          <p:cNvPicPr>
            <a:picLocks noChangeAspect="1" noChangeArrowheads="1"/>
          </p:cNvPicPr>
          <p:nvPr/>
        </p:nvPicPr>
        <p:blipFill>
          <a:blip r:embed="rId3"/>
          <a:srcRect/>
          <a:stretch>
            <a:fillRect/>
          </a:stretch>
        </p:blipFill>
        <p:spPr bwMode="auto">
          <a:xfrm>
            <a:off x="2438400" y="762000"/>
            <a:ext cx="6781800" cy="50756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6" name="Picture 2"/>
          <p:cNvPicPr>
            <a:picLocks noChangeAspect="1" noChangeArrowheads="1"/>
          </p:cNvPicPr>
          <p:nvPr/>
        </p:nvPicPr>
        <p:blipFill>
          <a:blip r:embed="rId3"/>
          <a:srcRect/>
          <a:stretch>
            <a:fillRect/>
          </a:stretch>
        </p:blipFill>
        <p:spPr bwMode="auto">
          <a:xfrm>
            <a:off x="1676400" y="39654"/>
            <a:ext cx="8229599" cy="60563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051" name="Picture 3"/>
          <p:cNvPicPr>
            <a:picLocks noChangeAspect="1" noChangeArrowheads="1"/>
          </p:cNvPicPr>
          <p:nvPr/>
        </p:nvPicPr>
        <p:blipFill>
          <a:blip r:embed="rId3"/>
          <a:srcRect/>
          <a:stretch>
            <a:fillRect/>
          </a:stretch>
        </p:blipFill>
        <p:spPr bwMode="auto">
          <a:xfrm>
            <a:off x="1905000" y="509858"/>
            <a:ext cx="7772399" cy="54136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122" name="Picture 2"/>
          <p:cNvPicPr>
            <a:picLocks noChangeAspect="1" noChangeArrowheads="1"/>
          </p:cNvPicPr>
          <p:nvPr/>
        </p:nvPicPr>
        <p:blipFill>
          <a:blip r:embed="rId3"/>
          <a:srcRect/>
          <a:stretch>
            <a:fillRect/>
          </a:stretch>
        </p:blipFill>
        <p:spPr bwMode="auto">
          <a:xfrm>
            <a:off x="2240364" y="762001"/>
            <a:ext cx="7360835" cy="50915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074" name="Picture 2"/>
          <p:cNvPicPr>
            <a:picLocks noChangeAspect="1" noChangeArrowheads="1"/>
          </p:cNvPicPr>
          <p:nvPr/>
        </p:nvPicPr>
        <p:blipFill>
          <a:blip r:embed="rId3"/>
          <a:srcRect/>
          <a:stretch>
            <a:fillRect/>
          </a:stretch>
        </p:blipFill>
        <p:spPr bwMode="auto">
          <a:xfrm>
            <a:off x="1981200" y="352735"/>
            <a:ext cx="7543799" cy="56398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3314" name="Picture 2"/>
          <p:cNvPicPr>
            <a:picLocks noChangeAspect="1" noChangeArrowheads="1"/>
          </p:cNvPicPr>
          <p:nvPr/>
        </p:nvPicPr>
        <p:blipFill>
          <a:blip r:embed="rId3"/>
          <a:srcRect/>
          <a:stretch>
            <a:fillRect/>
          </a:stretch>
        </p:blipFill>
        <p:spPr bwMode="auto">
          <a:xfrm>
            <a:off x="2209800" y="1004167"/>
            <a:ext cx="7391400" cy="4611938"/>
          </a:xfrm>
          <a:prstGeom prst="rect">
            <a:avLst/>
          </a:prstGeom>
          <a:noFill/>
          <a:ln w="9525">
            <a:noFill/>
            <a:miter lim="800000"/>
            <a:headEnd/>
            <a:tailEnd/>
          </a:ln>
          <a:effectLst/>
        </p:spPr>
      </p:pic>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2290" name="Picture 2"/>
          <p:cNvPicPr>
            <a:picLocks noChangeAspect="1" noChangeArrowheads="1"/>
          </p:cNvPicPr>
          <p:nvPr/>
        </p:nvPicPr>
        <p:blipFill>
          <a:blip r:embed="rId3"/>
          <a:srcRect/>
          <a:stretch>
            <a:fillRect/>
          </a:stretch>
        </p:blipFill>
        <p:spPr bwMode="auto">
          <a:xfrm>
            <a:off x="2340954" y="914400"/>
            <a:ext cx="7717446" cy="51680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4514" name="Picture 2"/>
          <p:cNvPicPr>
            <a:picLocks noChangeAspect="1" noChangeArrowheads="1"/>
          </p:cNvPicPr>
          <p:nvPr/>
        </p:nvPicPr>
        <p:blipFill>
          <a:blip r:embed="rId3"/>
          <a:srcRect/>
          <a:stretch>
            <a:fillRect/>
          </a:stretch>
        </p:blipFill>
        <p:spPr bwMode="auto">
          <a:xfrm>
            <a:off x="1447800" y="609600"/>
            <a:ext cx="9186862" cy="50683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4" name="TextBox 3"/>
          <p:cNvSpPr txBox="1"/>
          <p:nvPr/>
        </p:nvSpPr>
        <p:spPr>
          <a:xfrm>
            <a:off x="1143000" y="304800"/>
            <a:ext cx="10134600" cy="6432530"/>
          </a:xfrm>
          <a:prstGeom prst="rect">
            <a:avLst/>
          </a:prstGeom>
          <a:noFill/>
        </p:spPr>
        <p:txBody>
          <a:bodyPr wrap="square" rtlCol="0">
            <a:spAutoFit/>
          </a:bodyPr>
          <a:lstStyle/>
          <a:p>
            <a:r>
              <a:rPr lang="en-US" sz="3600" dirty="0" smtClean="0">
                <a:solidFill>
                  <a:srgbClr val="0070C0"/>
                </a:solidFill>
              </a:rPr>
              <a:t>Clustering is a method of unsupervised learning</a:t>
            </a:r>
          </a:p>
          <a:p>
            <a:r>
              <a:rPr lang="en-US" sz="2800" dirty="0" smtClean="0">
                <a:solidFill>
                  <a:schemeClr val="accent2"/>
                </a:solidFill>
              </a:rPr>
              <a:t>where the data we want to describe is </a:t>
            </a:r>
            <a:r>
              <a:rPr lang="en-US" sz="2800" dirty="0" smtClean="0">
                <a:solidFill>
                  <a:srgbClr val="FF0000"/>
                </a:solidFill>
              </a:rPr>
              <a:t>not labeled</a:t>
            </a:r>
            <a:r>
              <a:rPr lang="en-US" dirty="0" smtClean="0">
                <a:solidFill>
                  <a:schemeClr val="accent2"/>
                </a:solidFill>
              </a:rPr>
              <a:t>. </a:t>
            </a:r>
          </a:p>
          <a:p>
            <a:endParaRPr lang="en-US" dirty="0" smtClean="0">
              <a:solidFill>
                <a:schemeClr val="accent2"/>
              </a:solidFill>
            </a:endParaRPr>
          </a:p>
          <a:p>
            <a:r>
              <a:rPr lang="en-US" dirty="0" smtClean="0"/>
              <a:t>Where user does not give us much information of what is the expected output.</a:t>
            </a:r>
          </a:p>
          <a:p>
            <a:endParaRPr lang="en-US" dirty="0"/>
          </a:p>
          <a:p>
            <a:r>
              <a:rPr lang="en-US" sz="2000" dirty="0"/>
              <a:t>The purpose of clustering and classification algorithms is to make sense of and extract value from large sets of structured and unstructured data. </a:t>
            </a:r>
          </a:p>
          <a:p>
            <a:endParaRPr lang="en-US" sz="2000" dirty="0"/>
          </a:p>
          <a:p>
            <a:r>
              <a:rPr lang="en-US" sz="2000" dirty="0"/>
              <a:t>If you’re working with huge volumes of unstructured data, it only makes sense to try to partition the data into some sort of logical groupings before attempting to analyze it.</a:t>
            </a:r>
          </a:p>
          <a:p>
            <a:endParaRPr lang="en-US" dirty="0" smtClean="0"/>
          </a:p>
          <a:p>
            <a:endParaRPr lang="en-US" dirty="0" smtClean="0"/>
          </a:p>
          <a:p>
            <a:pPr>
              <a:buFont typeface="Wingdings" pitchFamily="2" charset="2"/>
              <a:buChar char="ü"/>
            </a:pPr>
            <a:r>
              <a:rPr lang="en-US" sz="2000" b="1" dirty="0" smtClean="0"/>
              <a:t>Grouping</a:t>
            </a:r>
            <a:r>
              <a:rPr lang="en-US" sz="2000" dirty="0" smtClean="0"/>
              <a:t> of data points. </a:t>
            </a:r>
          </a:p>
          <a:p>
            <a:pPr>
              <a:buFont typeface="Wingdings" pitchFamily="2" charset="2"/>
              <a:buChar char="ü"/>
            </a:pPr>
            <a:r>
              <a:rPr lang="en-US" sz="2000" dirty="0" smtClean="0"/>
              <a:t>Given a set of data points, clustering algorithm </a:t>
            </a:r>
            <a:r>
              <a:rPr lang="en-US" sz="2000" b="1" dirty="0" smtClean="0"/>
              <a:t>classify each data point into a specific group. </a:t>
            </a:r>
          </a:p>
          <a:p>
            <a:pPr>
              <a:buFont typeface="Wingdings" pitchFamily="2" charset="2"/>
              <a:buChar char="ü"/>
            </a:pPr>
            <a:r>
              <a:rPr lang="en-US" sz="2000" dirty="0" smtClean="0"/>
              <a:t>Data points that are in the </a:t>
            </a:r>
            <a:r>
              <a:rPr lang="en-US" sz="2000" b="1" dirty="0" smtClean="0"/>
              <a:t>same group should have similar properties </a:t>
            </a:r>
            <a:r>
              <a:rPr lang="en-US" sz="2000" dirty="0" smtClean="0"/>
              <a:t>and/or features.</a:t>
            </a:r>
          </a:p>
          <a:p>
            <a:pPr>
              <a:buFont typeface="Wingdings" pitchFamily="2" charset="2"/>
              <a:buChar char="ü"/>
            </a:pPr>
            <a:r>
              <a:rPr lang="en-US" sz="2000" dirty="0" smtClean="0"/>
              <a:t>Data points in </a:t>
            </a:r>
            <a:r>
              <a:rPr lang="en-US" sz="2000" b="1" dirty="0" smtClean="0"/>
              <a:t>different groups should have highly dissimilar properties </a:t>
            </a:r>
            <a:r>
              <a:rPr lang="en-US" sz="2000" dirty="0" smtClean="0"/>
              <a:t>and/or features.</a:t>
            </a: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4" name="TextBox 3"/>
          <p:cNvSpPr txBox="1"/>
          <p:nvPr/>
        </p:nvSpPr>
        <p:spPr>
          <a:xfrm>
            <a:off x="1143000" y="304800"/>
            <a:ext cx="10134600" cy="6001643"/>
          </a:xfrm>
          <a:prstGeom prst="rect">
            <a:avLst/>
          </a:prstGeom>
          <a:noFill/>
        </p:spPr>
        <p:txBody>
          <a:bodyPr wrap="square" rtlCol="0">
            <a:spAutoFit/>
          </a:bodyPr>
          <a:lstStyle/>
          <a:p>
            <a:r>
              <a:rPr lang="en-US" sz="1600" b="1" i="1" dirty="0" smtClean="0"/>
              <a:t>Possible Applications:</a:t>
            </a:r>
          </a:p>
          <a:p>
            <a:r>
              <a:rPr lang="en-US" sz="1600" dirty="0"/>
              <a:t/>
            </a:r>
            <a:br>
              <a:rPr lang="en-US" sz="1600" dirty="0"/>
            </a:br>
            <a:r>
              <a:rPr lang="en-US" sz="1600" dirty="0"/>
              <a:t>Clustering algorithms can be applied in many fields, for instance:</a:t>
            </a:r>
          </a:p>
          <a:p>
            <a:pPr marL="285750" indent="-285750">
              <a:buFont typeface="Arial" pitchFamily="34" charset="0"/>
              <a:buChar char="•"/>
            </a:pPr>
            <a:r>
              <a:rPr lang="en-US" sz="1600" i="1" dirty="0"/>
              <a:t>Marketing</a:t>
            </a:r>
            <a:r>
              <a:rPr lang="en-US" sz="1600" dirty="0"/>
              <a:t>: finding groups of customers with similar behavior given a large database of customer data containing their properties and past buying records;</a:t>
            </a:r>
          </a:p>
          <a:p>
            <a:pPr marL="285750" indent="-285750">
              <a:buFont typeface="Arial" pitchFamily="34" charset="0"/>
              <a:buChar char="•"/>
            </a:pPr>
            <a:r>
              <a:rPr lang="en-US" sz="1600" i="1" dirty="0"/>
              <a:t>Biology</a:t>
            </a:r>
            <a:r>
              <a:rPr lang="en-US" sz="1600" dirty="0"/>
              <a:t>: classification of plants and animals given their features;</a:t>
            </a:r>
          </a:p>
          <a:p>
            <a:pPr marL="285750" indent="-285750">
              <a:buFont typeface="Arial" pitchFamily="34" charset="0"/>
              <a:buChar char="•"/>
            </a:pPr>
            <a:r>
              <a:rPr lang="en-US" sz="1600" i="1" dirty="0"/>
              <a:t>Libraries</a:t>
            </a:r>
            <a:r>
              <a:rPr lang="en-US" sz="1600" dirty="0"/>
              <a:t>: book ordering;</a:t>
            </a:r>
          </a:p>
          <a:p>
            <a:pPr marL="285750" indent="-285750">
              <a:buFont typeface="Arial" pitchFamily="34" charset="0"/>
              <a:buChar char="•"/>
            </a:pPr>
            <a:r>
              <a:rPr lang="en-US" sz="1600" i="1" dirty="0"/>
              <a:t>Insurance</a:t>
            </a:r>
            <a:r>
              <a:rPr lang="en-US" sz="1600" dirty="0"/>
              <a:t>: identifying groups of motor insurance policy holders with a high average claim cost; identifying frauds;</a:t>
            </a:r>
          </a:p>
          <a:p>
            <a:pPr marL="285750" indent="-285750">
              <a:buFont typeface="Arial" pitchFamily="34" charset="0"/>
              <a:buChar char="•"/>
            </a:pPr>
            <a:r>
              <a:rPr lang="en-US" sz="1600" i="1" dirty="0"/>
              <a:t>City-planning</a:t>
            </a:r>
            <a:r>
              <a:rPr lang="en-US" sz="1600" dirty="0"/>
              <a:t>: identifying groups of houses according to their house type, value and geographical location;</a:t>
            </a:r>
          </a:p>
          <a:p>
            <a:pPr marL="285750" indent="-285750">
              <a:buFont typeface="Arial" pitchFamily="34" charset="0"/>
              <a:buChar char="•"/>
            </a:pPr>
            <a:r>
              <a:rPr lang="en-US" sz="1600" i="1" dirty="0"/>
              <a:t>Earthquake studies</a:t>
            </a:r>
            <a:r>
              <a:rPr lang="en-US" sz="1600" dirty="0"/>
              <a:t>: clustering observed earthquake epicenters to identify dangerous zones;</a:t>
            </a:r>
          </a:p>
          <a:p>
            <a:pPr marL="285750" indent="-285750">
              <a:buFont typeface="Arial" pitchFamily="34" charset="0"/>
              <a:buChar char="•"/>
            </a:pPr>
            <a:r>
              <a:rPr lang="en-US" sz="1600" i="1" dirty="0"/>
              <a:t>WWW</a:t>
            </a:r>
            <a:r>
              <a:rPr lang="en-US" sz="1600" dirty="0"/>
              <a:t>: document classification; clustering weblog data to discover groups of similar access patterns.</a:t>
            </a:r>
          </a:p>
          <a:p>
            <a:pPr marL="285750" indent="-285750">
              <a:buFont typeface="Arial" pitchFamily="34" charset="0"/>
              <a:buChar char="•"/>
            </a:pPr>
            <a:endParaRPr lang="en-US" sz="1600" i="1" dirty="0"/>
          </a:p>
          <a:p>
            <a:pPr marL="285750" indent="-285750">
              <a:buFont typeface="Arial" pitchFamily="34" charset="0"/>
              <a:buChar char="•"/>
            </a:pPr>
            <a:endParaRPr lang="en-US" sz="1600" dirty="0" smtClean="0"/>
          </a:p>
          <a:p>
            <a:r>
              <a:rPr lang="en-US" sz="1600" b="1" dirty="0" smtClean="0"/>
              <a:t>The </a:t>
            </a:r>
            <a:r>
              <a:rPr lang="en-US" sz="1600" b="1" dirty="0"/>
              <a:t>main requirements that a clustering algorithm should satisfy are:</a:t>
            </a:r>
          </a:p>
          <a:p>
            <a:pPr marL="285750" indent="-285750">
              <a:buFont typeface="Arial" pitchFamily="34" charset="0"/>
              <a:buChar char="•"/>
            </a:pPr>
            <a:r>
              <a:rPr lang="en-US" sz="1600" dirty="0"/>
              <a:t>scalability;</a:t>
            </a:r>
          </a:p>
          <a:p>
            <a:pPr marL="285750" indent="-285750">
              <a:buFont typeface="Arial" pitchFamily="34" charset="0"/>
              <a:buChar char="•"/>
            </a:pPr>
            <a:r>
              <a:rPr lang="en-US" sz="1600" dirty="0"/>
              <a:t>dealing with different types of attributes;</a:t>
            </a:r>
          </a:p>
          <a:p>
            <a:pPr marL="285750" indent="-285750">
              <a:buFont typeface="Arial" pitchFamily="34" charset="0"/>
              <a:buChar char="•"/>
            </a:pPr>
            <a:r>
              <a:rPr lang="en-US" sz="1600" dirty="0"/>
              <a:t>discovering clusters with arbitrary shape;</a:t>
            </a:r>
          </a:p>
          <a:p>
            <a:pPr marL="285750" indent="-285750">
              <a:buFont typeface="Arial" pitchFamily="34" charset="0"/>
              <a:buChar char="•"/>
            </a:pPr>
            <a:r>
              <a:rPr lang="en-US" sz="1600" dirty="0"/>
              <a:t>minimal requirements for domain knowledge to determine input parameters;</a:t>
            </a:r>
          </a:p>
          <a:p>
            <a:pPr marL="285750" indent="-285750">
              <a:buFont typeface="Arial" pitchFamily="34" charset="0"/>
              <a:buChar char="•"/>
            </a:pPr>
            <a:r>
              <a:rPr lang="en-US" sz="1600" dirty="0"/>
              <a:t>ability to deal with noise and outliers;</a:t>
            </a:r>
          </a:p>
          <a:p>
            <a:pPr marL="285750" indent="-285750">
              <a:buFont typeface="Arial" pitchFamily="34" charset="0"/>
              <a:buChar char="•"/>
            </a:pPr>
            <a:r>
              <a:rPr lang="en-US" sz="1600" dirty="0"/>
              <a:t>insensitivity to order of input records;</a:t>
            </a:r>
          </a:p>
          <a:p>
            <a:pPr marL="285750" indent="-285750">
              <a:buFont typeface="Arial" pitchFamily="34" charset="0"/>
              <a:buChar char="•"/>
            </a:pPr>
            <a:r>
              <a:rPr lang="en-US" sz="1600" dirty="0"/>
              <a:t>high dimensionality;</a:t>
            </a:r>
          </a:p>
          <a:p>
            <a:pPr marL="285750" indent="-285750">
              <a:buFont typeface="Arial" pitchFamily="34" charset="0"/>
              <a:buChar char="•"/>
            </a:pPr>
            <a:r>
              <a:rPr lang="en-US" sz="1600" dirty="0"/>
              <a:t>interpretability and usability.</a:t>
            </a:r>
          </a:p>
          <a:p>
            <a:endParaRPr lang="en-US" sz="1600" dirty="0"/>
          </a:p>
        </p:txBody>
      </p:sp>
    </p:spTree>
    <p:extLst>
      <p:ext uri="{BB962C8B-B14F-4D97-AF65-F5344CB8AC3E}">
        <p14:creationId xmlns:p14="http://schemas.microsoft.com/office/powerpoint/2010/main" val="25427015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6" name="Picture 2"/>
          <p:cNvPicPr>
            <a:picLocks noChangeAspect="1" noChangeArrowheads="1"/>
          </p:cNvPicPr>
          <p:nvPr/>
        </p:nvPicPr>
        <p:blipFill>
          <a:blip r:embed="rId3"/>
          <a:srcRect/>
          <a:stretch>
            <a:fillRect/>
          </a:stretch>
        </p:blipFill>
        <p:spPr bwMode="auto">
          <a:xfrm>
            <a:off x="2057400" y="732991"/>
            <a:ext cx="7391400" cy="4934205"/>
          </a:xfrm>
          <a:prstGeom prst="rect">
            <a:avLst/>
          </a:prstGeom>
          <a:noFill/>
          <a:ln w="9525">
            <a:noFill/>
            <a:miter lim="800000"/>
            <a:headEnd/>
            <a:tailEnd/>
          </a:ln>
          <a:effectLst/>
        </p:spPr>
      </p:pic>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050" name="Picture 2"/>
          <p:cNvPicPr>
            <a:picLocks noChangeAspect="1" noChangeArrowheads="1"/>
          </p:cNvPicPr>
          <p:nvPr/>
        </p:nvPicPr>
        <p:blipFill>
          <a:blip r:embed="rId3"/>
          <a:srcRect/>
          <a:stretch>
            <a:fillRect/>
          </a:stretch>
        </p:blipFill>
        <p:spPr bwMode="auto">
          <a:xfrm>
            <a:off x="2819400" y="381000"/>
            <a:ext cx="6629399" cy="4916912"/>
          </a:xfrm>
          <a:prstGeom prst="rect">
            <a:avLst/>
          </a:prstGeom>
          <a:noFill/>
          <a:ln w="9525">
            <a:noFill/>
            <a:miter lim="800000"/>
            <a:headEnd/>
            <a:tailEnd/>
          </a:ln>
          <a:effectLst/>
        </p:spPr>
      </p:pic>
      <p:sp>
        <p:nvSpPr>
          <p:cNvPr id="5" name="TextBox 4"/>
          <p:cNvSpPr txBox="1"/>
          <p:nvPr/>
        </p:nvSpPr>
        <p:spPr>
          <a:xfrm>
            <a:off x="3200400" y="5486400"/>
            <a:ext cx="7010400" cy="400110"/>
          </a:xfrm>
          <a:prstGeom prst="rect">
            <a:avLst/>
          </a:prstGeom>
          <a:noFill/>
        </p:spPr>
        <p:txBody>
          <a:bodyPr wrap="square" rtlCol="0">
            <a:spAutoFit/>
          </a:bodyPr>
          <a:lstStyle/>
          <a:p>
            <a:r>
              <a:rPr lang="en-US" sz="2000" b="1" dirty="0" smtClean="0">
                <a:latin typeface="Candara" pitchFamily="34" charset="0"/>
              </a:rPr>
              <a:t>Given all the unlabeled data points</a:t>
            </a:r>
            <a:endParaRPr lang="en-US" sz="2000" b="1" dirty="0">
              <a:latin typeface="Candara" pitchFamily="34" charset="0"/>
            </a:endParaRPr>
          </a:p>
        </p:txBody>
      </p:sp>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075" name="Picture 3"/>
          <p:cNvPicPr>
            <a:picLocks noChangeAspect="1" noChangeArrowheads="1"/>
          </p:cNvPicPr>
          <p:nvPr/>
        </p:nvPicPr>
        <p:blipFill>
          <a:blip r:embed="rId3"/>
          <a:srcRect/>
          <a:stretch>
            <a:fillRect/>
          </a:stretch>
        </p:blipFill>
        <p:spPr bwMode="auto">
          <a:xfrm>
            <a:off x="2438400" y="304800"/>
            <a:ext cx="7010399" cy="4966246"/>
          </a:xfrm>
          <a:prstGeom prst="rect">
            <a:avLst/>
          </a:prstGeom>
          <a:noFill/>
          <a:ln w="9525">
            <a:noFill/>
            <a:miter lim="800000"/>
            <a:headEnd/>
            <a:tailEnd/>
          </a:ln>
          <a:effectLst/>
        </p:spPr>
      </p:pic>
      <p:sp>
        <p:nvSpPr>
          <p:cNvPr id="8" name="TextBox 7"/>
          <p:cNvSpPr txBox="1"/>
          <p:nvPr/>
        </p:nvSpPr>
        <p:spPr>
          <a:xfrm>
            <a:off x="2133600" y="5181600"/>
            <a:ext cx="8915400" cy="707886"/>
          </a:xfrm>
          <a:prstGeom prst="rect">
            <a:avLst/>
          </a:prstGeom>
          <a:noFill/>
        </p:spPr>
        <p:txBody>
          <a:bodyPr wrap="square" rtlCol="0">
            <a:spAutoFit/>
          </a:bodyPr>
          <a:lstStyle/>
          <a:p>
            <a:pPr>
              <a:buFont typeface="Wingdings" pitchFamily="2" charset="2"/>
              <a:buChar char="Ø"/>
            </a:pPr>
            <a:r>
              <a:rPr lang="en-US" sz="2000" b="1" dirty="0" smtClean="0">
                <a:latin typeface="Candara" pitchFamily="34" charset="0"/>
              </a:rPr>
              <a:t>First select a number of classes/groups for clustering.</a:t>
            </a:r>
          </a:p>
          <a:p>
            <a:pPr>
              <a:buFont typeface="Wingdings" pitchFamily="2" charset="2"/>
              <a:buChar char="Ø"/>
            </a:pPr>
            <a:r>
              <a:rPr lang="en-US" sz="2000" b="1" dirty="0" smtClean="0">
                <a:latin typeface="Candara" pitchFamily="34" charset="0"/>
              </a:rPr>
              <a:t>Randomly initialize their respective center points called cluster centroids.</a:t>
            </a:r>
            <a:endParaRPr lang="en-US" sz="2000" b="1" dirty="0">
              <a:latin typeface="Candara" pitchFamily="34" charset="0"/>
            </a:endParaRPr>
          </a:p>
        </p:txBody>
      </p:sp>
      <p:sp>
        <p:nvSpPr>
          <p:cNvPr id="9" name="TextBox 8"/>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098" name="Picture 2"/>
          <p:cNvPicPr>
            <a:picLocks noChangeAspect="1" noChangeArrowheads="1"/>
          </p:cNvPicPr>
          <p:nvPr/>
        </p:nvPicPr>
        <p:blipFill>
          <a:blip r:embed="rId3"/>
          <a:srcRect/>
          <a:stretch>
            <a:fillRect/>
          </a:stretch>
        </p:blipFill>
        <p:spPr bwMode="auto">
          <a:xfrm>
            <a:off x="2590800" y="76200"/>
            <a:ext cx="6705599" cy="4948448"/>
          </a:xfrm>
          <a:prstGeom prst="rect">
            <a:avLst/>
          </a:prstGeom>
          <a:noFill/>
          <a:ln w="9525">
            <a:noFill/>
            <a:miter lim="800000"/>
            <a:headEnd/>
            <a:tailEnd/>
          </a:ln>
          <a:effectLst/>
        </p:spPr>
      </p:pic>
      <p:sp>
        <p:nvSpPr>
          <p:cNvPr id="5" name="TextBox 4"/>
          <p:cNvSpPr txBox="1"/>
          <p:nvPr/>
        </p:nvSpPr>
        <p:spPr>
          <a:xfrm>
            <a:off x="1295400" y="5105400"/>
            <a:ext cx="9829800" cy="707886"/>
          </a:xfrm>
          <a:prstGeom prst="rect">
            <a:avLst/>
          </a:prstGeom>
          <a:noFill/>
        </p:spPr>
        <p:txBody>
          <a:bodyPr wrap="square" rtlCol="0">
            <a:spAutoFit/>
          </a:bodyPr>
          <a:lstStyle/>
          <a:p>
            <a:r>
              <a:rPr lang="en-US" sz="2000" b="1" dirty="0" smtClean="0">
                <a:latin typeface="Candara" pitchFamily="34" charset="0"/>
              </a:rPr>
              <a:t>Each data point is classified by computing the distance between that point and each </a:t>
            </a:r>
            <a:r>
              <a:rPr lang="en-US" sz="2000" b="1" dirty="0" err="1" smtClean="0">
                <a:latin typeface="Candara" pitchFamily="34" charset="0"/>
              </a:rPr>
              <a:t>centroid</a:t>
            </a:r>
            <a:r>
              <a:rPr lang="en-US" sz="2000" b="1" dirty="0" smtClean="0">
                <a:latin typeface="Candara" pitchFamily="34" charset="0"/>
              </a:rPr>
              <a:t> and then classifying the point to be in the group whose center is closest to it.</a:t>
            </a:r>
            <a:endParaRPr lang="en-US" sz="2000" b="1" dirty="0">
              <a:latin typeface="Candara" pitchFamily="34" charset="0"/>
            </a:endParaRPr>
          </a:p>
        </p:txBody>
      </p:sp>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1676400" y="5105400"/>
            <a:ext cx="9829800" cy="707886"/>
          </a:xfrm>
          <a:prstGeom prst="rect">
            <a:avLst/>
          </a:prstGeom>
          <a:noFill/>
        </p:spPr>
        <p:txBody>
          <a:bodyPr wrap="square" rtlCol="0">
            <a:spAutoFit/>
          </a:bodyPr>
          <a:lstStyle/>
          <a:p>
            <a:r>
              <a:rPr lang="en-US" sz="2000" b="1" dirty="0" smtClean="0">
                <a:latin typeface="Candara" pitchFamily="34" charset="0"/>
              </a:rPr>
              <a:t>Based on these classified points, re-compute the group center by taking the mean of all the data point vectors in the group and shift the centroids.</a:t>
            </a:r>
            <a:endParaRPr lang="en-US" sz="2000" b="1" dirty="0">
              <a:latin typeface="Candara" pitchFamily="34" charset="0"/>
            </a:endParaRPr>
          </a:p>
        </p:txBody>
      </p:sp>
      <p:pic>
        <p:nvPicPr>
          <p:cNvPr id="5123" name="Picture 3"/>
          <p:cNvPicPr>
            <a:picLocks noChangeAspect="1" noChangeArrowheads="1"/>
          </p:cNvPicPr>
          <p:nvPr/>
        </p:nvPicPr>
        <p:blipFill>
          <a:blip r:embed="rId3"/>
          <a:srcRect/>
          <a:stretch>
            <a:fillRect/>
          </a:stretch>
        </p:blipFill>
        <p:spPr bwMode="auto">
          <a:xfrm>
            <a:off x="2667000" y="381000"/>
            <a:ext cx="6143625" cy="4391597"/>
          </a:xfrm>
          <a:prstGeom prst="rect">
            <a:avLst/>
          </a:prstGeom>
          <a:noFill/>
          <a:ln w="9525">
            <a:noFill/>
            <a:miter lim="800000"/>
            <a:headEnd/>
            <a:tailEnd/>
          </a:ln>
          <a:effectLst/>
        </p:spPr>
      </p:pic>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1676400" y="5105400"/>
            <a:ext cx="9829800" cy="707886"/>
          </a:xfrm>
          <a:prstGeom prst="rect">
            <a:avLst/>
          </a:prstGeom>
          <a:noFill/>
        </p:spPr>
        <p:txBody>
          <a:bodyPr wrap="square" rtlCol="0">
            <a:spAutoFit/>
          </a:bodyPr>
          <a:lstStyle/>
          <a:p>
            <a:r>
              <a:rPr lang="en-US" sz="2000" b="1" dirty="0" smtClean="0">
                <a:latin typeface="Candara" pitchFamily="34" charset="0"/>
              </a:rPr>
              <a:t>Now again calculate the distance of each data point vectors from the new position of centroids and assign them to any of the centroids on the basis of the minimum distance.</a:t>
            </a:r>
            <a:endParaRPr lang="en-US" sz="2000" b="1" dirty="0">
              <a:latin typeface="Candara" pitchFamily="34" charset="0"/>
            </a:endParaRPr>
          </a:p>
        </p:txBody>
      </p:sp>
      <p:pic>
        <p:nvPicPr>
          <p:cNvPr id="6146" name="Picture 2"/>
          <p:cNvPicPr>
            <a:picLocks noChangeAspect="1" noChangeArrowheads="1"/>
          </p:cNvPicPr>
          <p:nvPr/>
        </p:nvPicPr>
        <p:blipFill>
          <a:blip r:embed="rId3"/>
          <a:srcRect/>
          <a:stretch>
            <a:fillRect/>
          </a:stretch>
        </p:blipFill>
        <p:spPr bwMode="auto">
          <a:xfrm>
            <a:off x="2667000" y="228600"/>
            <a:ext cx="5648325" cy="4283038"/>
          </a:xfrm>
          <a:prstGeom prst="rect">
            <a:avLst/>
          </a:prstGeom>
          <a:noFill/>
          <a:ln w="9525">
            <a:noFill/>
            <a:miter lim="800000"/>
            <a:headEnd/>
            <a:tailEnd/>
          </a:ln>
          <a:effectLst/>
        </p:spPr>
      </p:pic>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0"/>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2291" name="Picture 3"/>
          <p:cNvPicPr>
            <a:picLocks noChangeAspect="1" noChangeArrowheads="1"/>
          </p:cNvPicPr>
          <p:nvPr/>
        </p:nvPicPr>
        <p:blipFill>
          <a:blip r:embed="rId3"/>
          <a:srcRect/>
          <a:stretch>
            <a:fillRect/>
          </a:stretch>
        </p:blipFill>
        <p:spPr bwMode="auto">
          <a:xfrm>
            <a:off x="1524000" y="838200"/>
            <a:ext cx="9871866" cy="4649898"/>
          </a:xfrm>
          <a:prstGeom prst="rect">
            <a:avLst/>
          </a:prstGeom>
          <a:noFill/>
          <a:ln w="9525">
            <a:noFill/>
            <a:miter lim="800000"/>
            <a:headEnd/>
            <a:tailEnd/>
          </a:ln>
          <a:effectLst/>
        </p:spPr>
      </p:pic>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1143000" y="4038600"/>
            <a:ext cx="9829800" cy="707886"/>
          </a:xfrm>
          <a:prstGeom prst="rect">
            <a:avLst/>
          </a:prstGeom>
          <a:noFill/>
        </p:spPr>
        <p:txBody>
          <a:bodyPr wrap="square" rtlCol="0">
            <a:spAutoFit/>
          </a:bodyPr>
          <a:lstStyle/>
          <a:p>
            <a:r>
              <a:rPr lang="en-US" sz="2000" b="1" dirty="0" smtClean="0">
                <a:latin typeface="Candara" pitchFamily="34" charset="0"/>
              </a:rPr>
              <a:t>Repeat these steps for a set number of iterations or until the group centers don’t change much between iterations.</a:t>
            </a:r>
            <a:endParaRPr lang="en-US" sz="2000" b="1" dirty="0">
              <a:latin typeface="Candara" pitchFamily="34" charset="0"/>
            </a:endParaRPr>
          </a:p>
        </p:txBody>
      </p:sp>
      <p:pic>
        <p:nvPicPr>
          <p:cNvPr id="7171" name="Picture 3"/>
          <p:cNvPicPr>
            <a:picLocks noChangeAspect="1" noChangeArrowheads="1"/>
          </p:cNvPicPr>
          <p:nvPr/>
        </p:nvPicPr>
        <p:blipFill>
          <a:blip r:embed="rId3"/>
          <a:srcRect/>
          <a:stretch>
            <a:fillRect/>
          </a:stretch>
        </p:blipFill>
        <p:spPr bwMode="auto">
          <a:xfrm>
            <a:off x="838200" y="1143000"/>
            <a:ext cx="3045924" cy="2286000"/>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4191001" y="1029252"/>
            <a:ext cx="3124200" cy="2399748"/>
          </a:xfrm>
          <a:prstGeom prst="rect">
            <a:avLst/>
          </a:prstGeom>
          <a:noFill/>
          <a:ln w="9525">
            <a:noFill/>
            <a:miter lim="800000"/>
            <a:headEnd/>
            <a:tailEnd/>
          </a:ln>
          <a:effectLst/>
        </p:spPr>
      </p:pic>
      <p:pic>
        <p:nvPicPr>
          <p:cNvPr id="7173" name="Picture 5"/>
          <p:cNvPicPr>
            <a:picLocks noChangeAspect="1" noChangeArrowheads="1"/>
          </p:cNvPicPr>
          <p:nvPr/>
        </p:nvPicPr>
        <p:blipFill>
          <a:blip r:embed="rId5"/>
          <a:srcRect/>
          <a:stretch>
            <a:fillRect/>
          </a:stretch>
        </p:blipFill>
        <p:spPr bwMode="auto">
          <a:xfrm>
            <a:off x="7662863" y="902108"/>
            <a:ext cx="3309937" cy="2603092"/>
          </a:xfrm>
          <a:prstGeom prst="rect">
            <a:avLst/>
          </a:prstGeom>
          <a:noFill/>
          <a:ln w="9525">
            <a:noFill/>
            <a:miter lim="800000"/>
            <a:headEnd/>
            <a:tailEnd/>
          </a:ln>
          <a:effectLst/>
        </p:spPr>
      </p:pic>
      <p:sp>
        <p:nvSpPr>
          <p:cNvPr id="9" name="TextBox 8"/>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2152072" y="1295401"/>
            <a:ext cx="7982527" cy="4318416"/>
          </a:xfrm>
          <a:prstGeom prst="rect">
            <a:avLst/>
          </a:prstGeom>
          <a:noFill/>
          <a:ln w="9525">
            <a:noFill/>
            <a:miter lim="800000"/>
            <a:headEnd/>
            <a:tailEnd/>
          </a:ln>
          <a:effectLst/>
        </p:spPr>
      </p:pic>
      <p:sp>
        <p:nvSpPr>
          <p:cNvPr id="8" name="Rectangle 7"/>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9" name="TextBox 8"/>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1828800" y="914400"/>
            <a:ext cx="8780347" cy="4582670"/>
          </a:xfrm>
          <a:prstGeom prst="rect">
            <a:avLst/>
          </a:prstGeom>
          <a:noFill/>
          <a:ln w="9525">
            <a:noFill/>
            <a:miter lim="800000"/>
            <a:headEnd/>
            <a:tailEnd/>
          </a:ln>
          <a:effectLst/>
        </p:spPr>
      </p:pic>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srcRect/>
          <a:stretch>
            <a:fillRect/>
          </a:stretch>
        </p:blipFill>
        <p:spPr bwMode="auto">
          <a:xfrm>
            <a:off x="1905000" y="1066799"/>
            <a:ext cx="8534400" cy="4627379"/>
          </a:xfrm>
          <a:prstGeom prst="rect">
            <a:avLst/>
          </a:prstGeom>
          <a:noFill/>
          <a:ln w="9525">
            <a:noFill/>
            <a:miter lim="800000"/>
            <a:headEnd/>
            <a:tailEnd/>
          </a:ln>
          <a:effectLst/>
        </p:spPr>
      </p:pic>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3"/>
          <a:srcRect/>
          <a:stretch>
            <a:fillRect/>
          </a:stretch>
        </p:blipFill>
        <p:spPr bwMode="auto">
          <a:xfrm>
            <a:off x="2202243" y="1371600"/>
            <a:ext cx="8075938" cy="4267199"/>
          </a:xfrm>
          <a:prstGeom prst="rect">
            <a:avLst/>
          </a:prstGeom>
          <a:noFill/>
          <a:ln w="9525">
            <a:noFill/>
            <a:miter lim="800000"/>
            <a:headEnd/>
            <a:tailEnd/>
          </a:ln>
          <a:effectLst/>
        </p:spPr>
      </p:pic>
      <p:sp>
        <p:nvSpPr>
          <p:cNvPr id="5" name="Rectangle 4"/>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1916058" y="1143001"/>
            <a:ext cx="8370942" cy="4578048"/>
          </a:xfrm>
          <a:prstGeom prst="rect">
            <a:avLst/>
          </a:prstGeom>
          <a:noFill/>
          <a:ln w="9525">
            <a:noFill/>
            <a:miter lim="800000"/>
            <a:headEnd/>
            <a:tailEnd/>
          </a:ln>
          <a:effectLst/>
        </p:spPr>
      </p:pic>
      <p:sp>
        <p:nvSpPr>
          <p:cNvPr id="4" name="TextBox 3"/>
          <p:cNvSpPr txBox="1"/>
          <p:nvPr/>
        </p:nvSpPr>
        <p:spPr>
          <a:xfrm>
            <a:off x="1752600" y="5715000"/>
            <a:ext cx="9372600" cy="400110"/>
          </a:xfrm>
          <a:prstGeom prst="rect">
            <a:avLst/>
          </a:prstGeom>
          <a:noFill/>
        </p:spPr>
        <p:txBody>
          <a:bodyPr wrap="square" rtlCol="0">
            <a:spAutoFit/>
          </a:bodyPr>
          <a:lstStyle/>
          <a:p>
            <a:r>
              <a:rPr lang="en-US" sz="2000" b="1" dirty="0" smtClean="0">
                <a:latin typeface="Candara" pitchFamily="34" charset="0"/>
              </a:rPr>
              <a:t>Clustering gets affected by the random initialization of the centroids.</a:t>
            </a:r>
            <a:endParaRPr lang="en-US" sz="2000" b="1" dirty="0">
              <a:latin typeface="Candara" pitchFamily="34" charset="0"/>
            </a:endParaRPr>
          </a:p>
        </p:txBody>
      </p:sp>
      <p:sp>
        <p:nvSpPr>
          <p:cNvPr id="5" name="Rectangle 4"/>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5334000"/>
            <a:ext cx="9372600" cy="1015663"/>
          </a:xfrm>
          <a:prstGeom prst="rect">
            <a:avLst/>
          </a:prstGeom>
          <a:noFill/>
        </p:spPr>
        <p:txBody>
          <a:bodyPr wrap="square" rtlCol="0">
            <a:spAutoFit/>
          </a:bodyPr>
          <a:lstStyle/>
          <a:p>
            <a:r>
              <a:rPr lang="en-US" sz="2000" b="1" dirty="0" smtClean="0">
                <a:latin typeface="Candara" pitchFamily="34" charset="0"/>
              </a:rPr>
              <a:t>If  2=&lt;K &lt;= 10 random initialization has greater impact on clustering but if  k&gt;=10 random initialization has very less impact on clustering and most probably very first random initialization of centroids will give pretty good result..</a:t>
            </a:r>
            <a:endParaRPr lang="en-US" sz="2000" b="1" dirty="0">
              <a:latin typeface="Candara" pitchFamily="34" charset="0"/>
            </a:endParaRPr>
          </a:p>
        </p:txBody>
      </p:sp>
      <p:pic>
        <p:nvPicPr>
          <p:cNvPr id="13314" name="Picture 2"/>
          <p:cNvPicPr>
            <a:picLocks noChangeAspect="1" noChangeArrowheads="1"/>
          </p:cNvPicPr>
          <p:nvPr/>
        </p:nvPicPr>
        <p:blipFill>
          <a:blip r:embed="rId3"/>
          <a:srcRect/>
          <a:stretch>
            <a:fillRect/>
          </a:stretch>
        </p:blipFill>
        <p:spPr bwMode="auto">
          <a:xfrm>
            <a:off x="2133600" y="1219200"/>
            <a:ext cx="7257892" cy="3548063"/>
          </a:xfrm>
          <a:prstGeom prst="rect">
            <a:avLst/>
          </a:prstGeom>
          <a:noFill/>
          <a:ln w="9525">
            <a:noFill/>
            <a:miter lim="800000"/>
            <a:headEnd/>
            <a:tailEnd/>
          </a:ln>
          <a:effectLst/>
        </p:spPr>
      </p:pic>
      <p:sp>
        <p:nvSpPr>
          <p:cNvPr id="5" name="Rectangle 4"/>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1678608" y="990600"/>
            <a:ext cx="8074992" cy="4457395"/>
          </a:xfrm>
          <a:prstGeom prst="rect">
            <a:avLst/>
          </a:prstGeom>
          <a:noFill/>
          <a:ln w="9525">
            <a:noFill/>
            <a:miter lim="800000"/>
            <a:headEnd/>
            <a:tailEnd/>
          </a:ln>
          <a:effectLst/>
        </p:spPr>
      </p:pic>
      <p:sp>
        <p:nvSpPr>
          <p:cNvPr id="5" name="Rectangle 4"/>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a:stretch>
            <a:fillRect/>
          </a:stretch>
        </p:blipFill>
        <p:spPr bwMode="auto">
          <a:xfrm>
            <a:off x="914400" y="1371600"/>
            <a:ext cx="5210175" cy="3362325"/>
          </a:xfrm>
          <a:prstGeom prst="rect">
            <a:avLst/>
          </a:prstGeom>
          <a:noFill/>
          <a:ln w="9525">
            <a:noFill/>
            <a:miter lim="800000"/>
            <a:headEnd/>
            <a:tailEnd/>
          </a:ln>
          <a:effectLst/>
        </p:spPr>
      </p:pic>
      <p:pic>
        <p:nvPicPr>
          <p:cNvPr id="15363" name="Picture 3"/>
          <p:cNvPicPr>
            <a:picLocks noChangeAspect="1" noChangeArrowheads="1"/>
          </p:cNvPicPr>
          <p:nvPr/>
        </p:nvPicPr>
        <p:blipFill>
          <a:blip r:embed="rId4"/>
          <a:srcRect/>
          <a:stretch>
            <a:fillRect/>
          </a:stretch>
        </p:blipFill>
        <p:spPr bwMode="auto">
          <a:xfrm>
            <a:off x="6781801" y="2057400"/>
            <a:ext cx="3581400" cy="2683850"/>
          </a:xfrm>
          <a:prstGeom prst="rect">
            <a:avLst/>
          </a:prstGeom>
          <a:noFill/>
          <a:ln w="9525">
            <a:noFill/>
            <a:miter lim="800000"/>
            <a:headEnd/>
            <a:tailEnd/>
          </a:ln>
          <a:effectLst/>
        </p:spPr>
      </p:pic>
      <p:sp>
        <p:nvSpPr>
          <p:cNvPr id="5" name="Rectangle 4"/>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828800" y="1260631"/>
            <a:ext cx="7848599" cy="3988252"/>
          </a:xfrm>
          <a:prstGeom prst="rect">
            <a:avLst/>
          </a:prstGeom>
          <a:noFill/>
          <a:ln w="9525">
            <a:noFill/>
            <a:miter lim="800000"/>
            <a:headEnd/>
            <a:tailEnd/>
          </a:ln>
          <a:effectLst/>
        </p:spPr>
      </p:pic>
      <p:sp>
        <p:nvSpPr>
          <p:cNvPr id="5" name="Rectangle 4"/>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4339" name="Picture 3"/>
          <p:cNvPicPr>
            <a:picLocks noChangeAspect="1" noChangeArrowheads="1"/>
          </p:cNvPicPr>
          <p:nvPr/>
        </p:nvPicPr>
        <p:blipFill>
          <a:blip r:embed="rId3"/>
          <a:srcRect/>
          <a:stretch>
            <a:fillRect/>
          </a:stretch>
        </p:blipFill>
        <p:spPr bwMode="auto">
          <a:xfrm>
            <a:off x="1295400" y="533400"/>
            <a:ext cx="9753600" cy="5341633"/>
          </a:xfrm>
          <a:prstGeom prst="rect">
            <a:avLst/>
          </a:prstGeom>
          <a:noFill/>
          <a:ln w="9525">
            <a:noFill/>
            <a:miter lim="800000"/>
            <a:headEnd/>
            <a:tailEnd/>
          </a:ln>
          <a:effectLst/>
        </p:spPr>
      </p:pic>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srcRect/>
          <a:stretch>
            <a:fillRect/>
          </a:stretch>
        </p:blipFill>
        <p:spPr bwMode="auto">
          <a:xfrm>
            <a:off x="2362200" y="1417654"/>
            <a:ext cx="7696200" cy="4145836"/>
          </a:xfrm>
          <a:prstGeom prst="rect">
            <a:avLst/>
          </a:prstGeom>
          <a:noFill/>
          <a:ln w="9525">
            <a:noFill/>
            <a:miter lim="800000"/>
            <a:headEnd/>
            <a:tailEnd/>
          </a:ln>
          <a:effectLst/>
        </p:spPr>
      </p:pic>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914400" y="762000"/>
            <a:ext cx="9906000" cy="4801314"/>
          </a:xfrm>
          <a:prstGeom prst="rect">
            <a:avLst/>
          </a:prstGeom>
          <a:noFill/>
        </p:spPr>
        <p:txBody>
          <a:bodyPr wrap="square" rtlCol="0">
            <a:spAutoFit/>
          </a:bodyPr>
          <a:lstStyle/>
          <a:p>
            <a:r>
              <a:rPr lang="en-US" b="1" dirty="0" smtClean="0"/>
              <a:t>Advantages:</a:t>
            </a:r>
          </a:p>
          <a:p>
            <a:endParaRPr lang="en-US" dirty="0"/>
          </a:p>
          <a:p>
            <a:pPr marL="285750" indent="-285750">
              <a:buFont typeface="Arial" pitchFamily="34" charset="0"/>
              <a:buChar char="•"/>
            </a:pPr>
            <a:r>
              <a:rPr lang="en-US" dirty="0" smtClean="0"/>
              <a:t>it’s </a:t>
            </a:r>
            <a:r>
              <a:rPr lang="en-US" dirty="0"/>
              <a:t>pretty fast, </a:t>
            </a:r>
            <a:endParaRPr lang="en-US" dirty="0" smtClean="0"/>
          </a:p>
          <a:p>
            <a:pPr marL="285750" indent="-285750">
              <a:buFont typeface="Arial" pitchFamily="34" charset="0"/>
              <a:buChar char="•"/>
            </a:pPr>
            <a:r>
              <a:rPr lang="en-US" dirty="0" smtClean="0"/>
              <a:t>Computing </a:t>
            </a:r>
            <a:r>
              <a:rPr lang="en-US" dirty="0"/>
              <a:t>the distances between points and group </a:t>
            </a:r>
            <a:r>
              <a:rPr lang="en-US" dirty="0" smtClean="0"/>
              <a:t>centers. Very </a:t>
            </a:r>
            <a:r>
              <a:rPr lang="en-US" dirty="0"/>
              <a:t>few </a:t>
            </a:r>
            <a:r>
              <a:rPr lang="en-US" dirty="0" smtClean="0"/>
              <a:t>computations. </a:t>
            </a:r>
            <a:r>
              <a:rPr lang="en-US" dirty="0"/>
              <a:t>It thus has a linear complexity </a:t>
            </a:r>
            <a:r>
              <a:rPr lang="en-US" i="1" dirty="0"/>
              <a:t>O</a:t>
            </a:r>
            <a:r>
              <a:rPr lang="en-US" dirty="0"/>
              <a:t>(</a:t>
            </a:r>
            <a:r>
              <a:rPr lang="en-US" i="1" dirty="0"/>
              <a:t>n</a:t>
            </a:r>
            <a:r>
              <a:rPr lang="en-US" dirty="0" smtClean="0"/>
              <a:t>)</a:t>
            </a:r>
          </a:p>
          <a:p>
            <a:endParaRPr lang="en-US" dirty="0"/>
          </a:p>
          <a:p>
            <a:endParaRPr lang="en-US" dirty="0" smtClean="0"/>
          </a:p>
          <a:p>
            <a:r>
              <a:rPr lang="en-US" b="1" dirty="0" smtClean="0"/>
              <a:t>Disadvantages:</a:t>
            </a:r>
          </a:p>
          <a:p>
            <a:pPr marL="285750" indent="-285750">
              <a:buFont typeface="Arial" pitchFamily="34" charset="0"/>
              <a:buChar char="•"/>
            </a:pPr>
            <a:r>
              <a:rPr lang="en-US" dirty="0"/>
              <a:t>Firstly, you have to select how many groups/classes there are. This isn’t always </a:t>
            </a:r>
            <a:r>
              <a:rPr lang="en-US" dirty="0" smtClean="0"/>
              <a:t>trivial</a:t>
            </a:r>
          </a:p>
          <a:p>
            <a:pPr marL="285750" indent="-285750">
              <a:buFont typeface="Arial" pitchFamily="34" charset="0"/>
              <a:buChar char="•"/>
            </a:pPr>
            <a:r>
              <a:rPr lang="en-US" dirty="0"/>
              <a:t>K-means also starts with a random choice of cluster centers and therefore it may yield different clustering results on different runs of the algorithm. Thus, the results may not be repeatable and lack consistency</a:t>
            </a:r>
            <a:r>
              <a:rPr lang="en-US" dirty="0" smtClean="0"/>
              <a:t>.</a:t>
            </a:r>
          </a:p>
          <a:p>
            <a:endParaRPr lang="en-US" b="1" dirty="0"/>
          </a:p>
          <a:p>
            <a:r>
              <a:rPr lang="en-US" b="1" dirty="0"/>
              <a:t>K-Medians </a:t>
            </a:r>
            <a:r>
              <a:rPr lang="en-US" dirty="0"/>
              <a:t>is another clustering algorithm related to K-Means, except instead of </a:t>
            </a:r>
            <a:r>
              <a:rPr lang="en-US" dirty="0" smtClean="0"/>
              <a:t>re computing </a:t>
            </a:r>
            <a:r>
              <a:rPr lang="en-US" dirty="0"/>
              <a:t>the group center points using the mean we use the median vector of the group. This method is </a:t>
            </a:r>
            <a:r>
              <a:rPr lang="en-US" b="1" dirty="0"/>
              <a:t>less sensitive to outliers </a:t>
            </a:r>
            <a:r>
              <a:rPr lang="en-US" dirty="0"/>
              <a:t>(because of using the Median) but is </a:t>
            </a:r>
            <a:r>
              <a:rPr lang="en-US" b="1" dirty="0"/>
              <a:t>much slower for larger datasets as sorting is required on each iteration when computing the Median vector.</a:t>
            </a:r>
          </a:p>
        </p:txBody>
      </p:sp>
    </p:spTree>
    <p:extLst>
      <p:ext uri="{BB962C8B-B14F-4D97-AF65-F5344CB8AC3E}">
        <p14:creationId xmlns:p14="http://schemas.microsoft.com/office/powerpoint/2010/main" val="4160991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990600"/>
            <a:ext cx="9220200" cy="4862870"/>
          </a:xfrm>
          <a:prstGeom prst="rect">
            <a:avLst/>
          </a:prstGeom>
          <a:noFill/>
        </p:spPr>
        <p:txBody>
          <a:bodyPr wrap="square" rtlCol="0">
            <a:spAutoFit/>
          </a:bodyPr>
          <a:lstStyle/>
          <a:p>
            <a:r>
              <a:rPr lang="en-US" sz="3600" b="1" dirty="0" smtClean="0">
                <a:solidFill>
                  <a:srgbClr val="0070C0"/>
                </a:solidFill>
              </a:rPr>
              <a:t>Top 5 Clustering Algorithms</a:t>
            </a:r>
          </a:p>
          <a:p>
            <a:endParaRPr lang="en-US" sz="3600" b="1" dirty="0" smtClean="0">
              <a:solidFill>
                <a:srgbClr val="0070C0"/>
              </a:solidFill>
            </a:endParaRPr>
          </a:p>
          <a:p>
            <a:pPr marL="457200" indent="-457200">
              <a:buFont typeface="+mj-lt"/>
              <a:buAutoNum type="arabicPeriod"/>
            </a:pPr>
            <a:r>
              <a:rPr lang="en-US" sz="2400" b="1" dirty="0" smtClean="0">
                <a:latin typeface="Cambria" pitchFamily="18" charset="0"/>
              </a:rPr>
              <a:t>K-Means Clustering</a:t>
            </a:r>
          </a:p>
          <a:p>
            <a:pPr marL="457200" indent="-457200">
              <a:buFont typeface="+mj-lt"/>
              <a:buAutoNum type="arabicPeriod"/>
            </a:pPr>
            <a:r>
              <a:rPr lang="en-US" sz="2400" b="1" dirty="0" smtClean="0">
                <a:latin typeface="Cambria" pitchFamily="18" charset="0"/>
              </a:rPr>
              <a:t>Mean-Shift Clustering</a:t>
            </a:r>
          </a:p>
          <a:p>
            <a:pPr marL="457200" indent="-457200">
              <a:buFont typeface="+mj-lt"/>
              <a:buAutoNum type="arabicPeriod"/>
            </a:pPr>
            <a:r>
              <a:rPr lang="en-US" sz="2400" b="1" dirty="0" smtClean="0">
                <a:latin typeface="Cambria" pitchFamily="18" charset="0"/>
              </a:rPr>
              <a:t>Density-Based Spatial Clustering of Applications with Noise (DBSCAN)</a:t>
            </a:r>
          </a:p>
          <a:p>
            <a:pPr marL="457200" indent="-457200">
              <a:buFont typeface="+mj-lt"/>
              <a:buAutoNum type="arabicPeriod"/>
            </a:pPr>
            <a:r>
              <a:rPr lang="en-US" sz="2400" b="1" dirty="0" smtClean="0">
                <a:latin typeface="Cambria" pitchFamily="18" charset="0"/>
              </a:rPr>
              <a:t>Expectation–Maximization (EM) Clustering using Gaussian Mixture Models (GMM)</a:t>
            </a:r>
          </a:p>
          <a:p>
            <a:pPr marL="457200" indent="-457200">
              <a:buFont typeface="+mj-lt"/>
              <a:buAutoNum type="arabicPeriod"/>
            </a:pPr>
            <a:r>
              <a:rPr lang="en-US" sz="2400" b="1" dirty="0" smtClean="0">
                <a:latin typeface="Cambria" pitchFamily="18" charset="0"/>
              </a:rPr>
              <a:t>Agglomerative Hierarchical Clustering</a:t>
            </a:r>
          </a:p>
          <a:p>
            <a:pPr marL="457200" indent="-457200">
              <a:buFont typeface="+mj-lt"/>
              <a:buAutoNum type="arabicPeriod"/>
            </a:pPr>
            <a:endParaRPr lang="en-US" sz="2400" b="1" dirty="0" smtClean="0">
              <a:latin typeface="Cambria" pitchFamily="18" charset="0"/>
            </a:endParaRPr>
          </a:p>
          <a:p>
            <a:r>
              <a:rPr lang="en-US" sz="1400" b="1" dirty="0" smtClean="0">
                <a:solidFill>
                  <a:srgbClr val="0070C0"/>
                </a:solidFill>
                <a:hlinkClick r:id="rId3"/>
              </a:rPr>
              <a:t>https://towardsdatascience.com/the-5-clustering-algorithms-data-scientists-need-to-know-a36d136ef68</a:t>
            </a:r>
            <a:endParaRPr lang="en-US" sz="1400" b="1" dirty="0" smtClean="0">
              <a:solidFill>
                <a:srgbClr val="0070C0"/>
              </a:solidFill>
            </a:endParaRPr>
          </a:p>
          <a:p>
            <a:endParaRPr lang="en-US" sz="1400" b="1" dirty="0" smtClean="0">
              <a:solidFill>
                <a:srgbClr val="0070C0"/>
              </a:solidFill>
            </a:endParaRPr>
          </a:p>
          <a:p>
            <a:endParaRPr lang="en-US" dirty="0"/>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667434"/>
            <a:ext cx="9220200" cy="584775"/>
          </a:xfrm>
          <a:prstGeom prst="rect">
            <a:avLst/>
          </a:prstGeom>
          <a:noFill/>
        </p:spPr>
        <p:txBody>
          <a:bodyPr wrap="square" rtlCol="0">
            <a:spAutoFit/>
          </a:bodyPr>
          <a:lstStyle/>
          <a:p>
            <a:r>
              <a:rPr lang="en-US" sz="3200" b="1" dirty="0">
                <a:solidFill>
                  <a:schemeClr val="accent3">
                    <a:lumMod val="60000"/>
                    <a:lumOff val="40000"/>
                  </a:schemeClr>
                </a:solidFill>
              </a:rPr>
              <a:t>Mean-Shift Clustering</a:t>
            </a:r>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1203960" y="1371600"/>
            <a:ext cx="9387840" cy="4154984"/>
          </a:xfrm>
          <a:prstGeom prst="rect">
            <a:avLst/>
          </a:prstGeom>
          <a:noFill/>
        </p:spPr>
        <p:txBody>
          <a:bodyPr wrap="square" rtlCol="0">
            <a:spAutoFit/>
          </a:bodyPr>
          <a:lstStyle/>
          <a:p>
            <a:pPr marL="285750" indent="-285750">
              <a:buFont typeface="Arial" pitchFamily="34" charset="0"/>
              <a:buChar char="•"/>
            </a:pPr>
            <a:r>
              <a:rPr lang="en-US" sz="2400" dirty="0"/>
              <a:t>Mean shift clustering is a </a:t>
            </a:r>
            <a:r>
              <a:rPr lang="en-US" sz="2400" b="1" dirty="0"/>
              <a:t>sliding-window-based algorithm </a:t>
            </a:r>
            <a:r>
              <a:rPr lang="en-US" sz="2400" dirty="0"/>
              <a:t>that attempts to find dense areas of data points. </a:t>
            </a:r>
            <a:endParaRPr lang="en-US" sz="2400" dirty="0" smtClean="0"/>
          </a:p>
          <a:p>
            <a:pPr marL="285750" indent="-285750">
              <a:buFont typeface="Arial" pitchFamily="34" charset="0"/>
              <a:buChar char="•"/>
            </a:pPr>
            <a:endParaRPr lang="en-US" sz="2400" dirty="0" smtClean="0"/>
          </a:p>
          <a:p>
            <a:pPr marL="285750" indent="-285750">
              <a:buFont typeface="Arial" pitchFamily="34" charset="0"/>
              <a:buChar char="•"/>
            </a:pPr>
            <a:r>
              <a:rPr lang="en-US" sz="2400" dirty="0" smtClean="0"/>
              <a:t>It </a:t>
            </a:r>
            <a:r>
              <a:rPr lang="en-US" sz="2400" dirty="0"/>
              <a:t>is a </a:t>
            </a:r>
            <a:r>
              <a:rPr lang="en-US" sz="2400" b="1" dirty="0"/>
              <a:t>centroid-based algorithm </a:t>
            </a:r>
            <a:r>
              <a:rPr lang="en-US" sz="2400" dirty="0"/>
              <a:t>meaning that the goal is to locate the center points of each group/class, which works by updating candidates for center points to be the mean of the points within the sliding-window. </a:t>
            </a:r>
            <a:endParaRPr lang="en-US" sz="2400" dirty="0" smtClean="0"/>
          </a:p>
          <a:p>
            <a:pPr marL="285750" indent="-285750">
              <a:buFont typeface="Arial" pitchFamily="34" charset="0"/>
              <a:buChar char="•"/>
            </a:pPr>
            <a:endParaRPr lang="en-US" sz="2400" dirty="0" smtClean="0"/>
          </a:p>
          <a:p>
            <a:pPr marL="285750" indent="-285750">
              <a:buFont typeface="Arial" pitchFamily="34" charset="0"/>
              <a:buChar char="•"/>
            </a:pPr>
            <a:r>
              <a:rPr lang="en-US" sz="2400" dirty="0" smtClean="0"/>
              <a:t>These </a:t>
            </a:r>
            <a:r>
              <a:rPr lang="en-US" sz="2400" dirty="0"/>
              <a:t>candidate windows are then filtered in a post-processing stage to eliminate near-duplicates, forming the final set of center points and their corresponding groups.</a:t>
            </a:r>
          </a:p>
        </p:txBody>
      </p:sp>
    </p:spTree>
    <p:extLst>
      <p:ext uri="{BB962C8B-B14F-4D97-AF65-F5344CB8AC3E}">
        <p14:creationId xmlns:p14="http://schemas.microsoft.com/office/powerpoint/2010/main" val="14258050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381000"/>
            <a:ext cx="9220200" cy="584775"/>
          </a:xfrm>
          <a:prstGeom prst="rect">
            <a:avLst/>
          </a:prstGeom>
          <a:noFill/>
        </p:spPr>
        <p:txBody>
          <a:bodyPr wrap="square" rtlCol="0">
            <a:spAutoFit/>
          </a:bodyPr>
          <a:lstStyle/>
          <a:p>
            <a:r>
              <a:rPr lang="en-US" sz="3200" b="1" dirty="0" smtClean="0"/>
              <a:t>Steps:</a:t>
            </a:r>
            <a:endParaRPr lang="en-US" sz="3200" b="1" dirty="0"/>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1203960" y="1066800"/>
            <a:ext cx="9387840" cy="5062924"/>
          </a:xfrm>
          <a:prstGeom prst="rect">
            <a:avLst/>
          </a:prstGeom>
          <a:noFill/>
        </p:spPr>
        <p:txBody>
          <a:bodyPr wrap="square" rtlCol="0">
            <a:spAutoFit/>
          </a:bodyPr>
          <a:lstStyle/>
          <a:p>
            <a:pPr marL="342900" indent="-342900">
              <a:buFont typeface="+mj-lt"/>
              <a:buAutoNum type="arabicPeriod"/>
            </a:pPr>
            <a:r>
              <a:rPr lang="en-US" sz="1700" dirty="0" smtClean="0"/>
              <a:t>Consider </a:t>
            </a:r>
            <a:r>
              <a:rPr lang="en-US" sz="1700" dirty="0"/>
              <a:t>a set of points in two-dimensional </a:t>
            </a:r>
            <a:r>
              <a:rPr lang="en-US" sz="1700" dirty="0" smtClean="0"/>
              <a:t>We </a:t>
            </a:r>
            <a:r>
              <a:rPr lang="en-US" sz="1700" dirty="0"/>
              <a:t>begin with a circular sliding window centered at a point C (randomly selected) and having radius r as the </a:t>
            </a:r>
            <a:r>
              <a:rPr lang="en-US" sz="1700" dirty="0" smtClean="0"/>
              <a:t>kernel. Mean </a:t>
            </a:r>
            <a:r>
              <a:rPr lang="en-US" sz="1700" dirty="0"/>
              <a:t>shift is a hill climbing algorithm which involves shifting this kernel iteratively to a higher density region on each step until </a:t>
            </a:r>
            <a:r>
              <a:rPr lang="en-US" sz="1700" dirty="0" smtClean="0"/>
              <a:t>convergence.</a:t>
            </a:r>
          </a:p>
          <a:p>
            <a:pPr marL="342900" indent="-342900">
              <a:buFont typeface="+mj-lt"/>
              <a:buAutoNum type="arabicPeriod"/>
            </a:pPr>
            <a:endParaRPr lang="en-US" sz="1700" dirty="0" smtClean="0"/>
          </a:p>
          <a:p>
            <a:pPr marL="342900" indent="-342900">
              <a:buFont typeface="+mj-lt"/>
              <a:buAutoNum type="arabicPeriod"/>
            </a:pPr>
            <a:r>
              <a:rPr lang="en-US" sz="1700" dirty="0" smtClean="0"/>
              <a:t>At </a:t>
            </a:r>
            <a:r>
              <a:rPr lang="en-US" sz="1700" dirty="0"/>
              <a:t>every iteration the sliding window is shifted towards regions of higher density by shifting the center point to the mean of the points within the window (hence the name). The density within the sliding window is proportional to the number of points inside it. Naturally, by shifting to the mean of the points in the window it will gradually move towards areas of higher point density</a:t>
            </a:r>
            <a:r>
              <a:rPr lang="en-US" sz="1700" dirty="0" smtClean="0"/>
              <a:t>.</a:t>
            </a:r>
          </a:p>
          <a:p>
            <a:pPr marL="342900" indent="-342900">
              <a:buFont typeface="+mj-lt"/>
              <a:buAutoNum type="arabicPeriod"/>
            </a:pPr>
            <a:endParaRPr lang="en-US" sz="1700" dirty="0"/>
          </a:p>
          <a:p>
            <a:pPr marL="342900" indent="-342900">
              <a:buFont typeface="+mj-lt"/>
              <a:buAutoNum type="arabicPeriod"/>
            </a:pPr>
            <a:r>
              <a:rPr lang="en-US" sz="1700" dirty="0" smtClean="0"/>
              <a:t>We </a:t>
            </a:r>
            <a:r>
              <a:rPr lang="en-US" sz="1700" dirty="0"/>
              <a:t>continue shifting the sliding window according to the mean until there is no direction at which a shift can accommodate more points inside the kernel</a:t>
            </a:r>
            <a:r>
              <a:rPr lang="en-US" sz="1700" dirty="0" smtClean="0"/>
              <a:t>. </a:t>
            </a:r>
            <a:r>
              <a:rPr lang="en-US" sz="1700" dirty="0"/>
              <a:t>we keep moving the circle until we no longer are increasing the density (</a:t>
            </a:r>
            <a:r>
              <a:rPr lang="en-US" sz="1700" dirty="0" err="1"/>
              <a:t>i.e</a:t>
            </a:r>
            <a:r>
              <a:rPr lang="en-US" sz="1700" dirty="0"/>
              <a:t> number of points in the window</a:t>
            </a:r>
            <a:r>
              <a:rPr lang="en-US" sz="1700" dirty="0" smtClean="0"/>
              <a:t>).</a:t>
            </a:r>
          </a:p>
          <a:p>
            <a:pPr marL="342900" indent="-342900">
              <a:buFont typeface="+mj-lt"/>
              <a:buAutoNum type="arabicPeriod"/>
            </a:pPr>
            <a:endParaRPr lang="en-US" sz="1700" dirty="0"/>
          </a:p>
          <a:p>
            <a:pPr marL="342900" indent="-342900">
              <a:buFont typeface="+mj-lt"/>
              <a:buAutoNum type="arabicPeriod"/>
            </a:pPr>
            <a:r>
              <a:rPr lang="en-US" sz="1700" dirty="0" smtClean="0"/>
              <a:t>This </a:t>
            </a:r>
            <a:r>
              <a:rPr lang="en-US" sz="1700" dirty="0"/>
              <a:t>process of steps 1 to 3 is done with many sliding windows until all points lie within a window. When multiple sliding windows overlap the window containing the most points is preserved. The data points are then clustered according to the sliding window in which they reside</a:t>
            </a:r>
            <a:r>
              <a:rPr lang="en-US" sz="1700" dirty="0" smtClean="0"/>
              <a:t>.</a:t>
            </a:r>
            <a:endParaRPr lang="en-US" sz="1700" dirty="0"/>
          </a:p>
        </p:txBody>
      </p:sp>
    </p:spTree>
    <p:extLst>
      <p:ext uri="{BB962C8B-B14F-4D97-AF65-F5344CB8AC3E}">
        <p14:creationId xmlns:p14="http://schemas.microsoft.com/office/powerpoint/2010/main" val="7376864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381000"/>
            <a:ext cx="9220200" cy="584775"/>
          </a:xfrm>
          <a:prstGeom prst="rect">
            <a:avLst/>
          </a:prstGeom>
          <a:noFill/>
        </p:spPr>
        <p:txBody>
          <a:bodyPr wrap="square" rtlCol="0">
            <a:spAutoFit/>
          </a:bodyPr>
          <a:lstStyle/>
          <a:p>
            <a:r>
              <a:rPr lang="en-US" sz="3200" b="1" dirty="0" smtClean="0"/>
              <a:t>Steps:</a:t>
            </a:r>
            <a:endParaRPr lang="en-US" sz="3200" b="1" dirty="0"/>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1203960" y="1066800"/>
            <a:ext cx="9387840" cy="1631216"/>
          </a:xfrm>
          <a:prstGeom prst="rect">
            <a:avLst/>
          </a:prstGeom>
          <a:noFill/>
        </p:spPr>
        <p:txBody>
          <a:bodyPr wrap="square" rtlCol="0">
            <a:spAutoFit/>
          </a:bodyPr>
          <a:lstStyle/>
          <a:p>
            <a:r>
              <a:rPr lang="en-US" sz="1600" dirty="0"/>
              <a:t>Mean-Shift Clustering for a single sliding window</a:t>
            </a:r>
            <a:endParaRPr lang="en-US" sz="1700" dirty="0" smtClean="0">
              <a:hlinkClick r:id="rId3"/>
            </a:endParaRPr>
          </a:p>
          <a:p>
            <a:r>
              <a:rPr lang="en-US" sz="1700" dirty="0" smtClean="0">
                <a:hlinkClick r:id="rId3"/>
              </a:rPr>
              <a:t>https</a:t>
            </a:r>
            <a:r>
              <a:rPr lang="en-US" sz="1700" dirty="0">
                <a:hlinkClick r:id="rId3"/>
              </a:rPr>
              <a:t>://</a:t>
            </a:r>
            <a:r>
              <a:rPr lang="en-US" sz="1700" dirty="0" smtClean="0">
                <a:hlinkClick r:id="rId3"/>
              </a:rPr>
              <a:t>miro.medium.com/max/324/1*bkFlVrrm4HACGfUzeBnErw.gif</a:t>
            </a:r>
            <a:endParaRPr lang="en-US" sz="1700" dirty="0" smtClean="0"/>
          </a:p>
          <a:p>
            <a:endParaRPr lang="en-US" sz="1700" dirty="0"/>
          </a:p>
          <a:p>
            <a:endParaRPr lang="en-US" sz="1700" dirty="0" smtClean="0"/>
          </a:p>
          <a:p>
            <a:r>
              <a:rPr lang="en-US" sz="1600" dirty="0"/>
              <a:t>The entire process of Mean-Shift </a:t>
            </a:r>
            <a:r>
              <a:rPr lang="en-US" sz="1600" dirty="0" smtClean="0"/>
              <a:t>Clustering</a:t>
            </a:r>
          </a:p>
          <a:p>
            <a:r>
              <a:rPr lang="en-US" sz="1700" dirty="0">
                <a:hlinkClick r:id="rId4" action="ppaction://hlinksldjump"/>
              </a:rPr>
              <a:t>https://miro.medium.com/max/432/1*vyz94J_76dsVToaa4VG1Zg.gif</a:t>
            </a:r>
            <a:endParaRPr lang="en-US" sz="1700" dirty="0"/>
          </a:p>
        </p:txBody>
      </p:sp>
    </p:spTree>
    <p:extLst>
      <p:ext uri="{BB962C8B-B14F-4D97-AF65-F5344CB8AC3E}">
        <p14:creationId xmlns:p14="http://schemas.microsoft.com/office/powerpoint/2010/main" val="28279418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914400" y="762000"/>
            <a:ext cx="9906000" cy="4801314"/>
          </a:xfrm>
          <a:prstGeom prst="rect">
            <a:avLst/>
          </a:prstGeom>
          <a:noFill/>
        </p:spPr>
        <p:txBody>
          <a:bodyPr wrap="square" rtlCol="0">
            <a:spAutoFit/>
          </a:bodyPr>
          <a:lstStyle/>
          <a:p>
            <a:r>
              <a:rPr lang="en-US" sz="2400" b="1" dirty="0" smtClean="0"/>
              <a:t>Advantages:</a:t>
            </a:r>
          </a:p>
          <a:p>
            <a:endParaRPr lang="en-US" sz="2400" dirty="0"/>
          </a:p>
          <a:p>
            <a:pPr marL="285750" indent="-285750">
              <a:buFont typeface="Arial" pitchFamily="34" charset="0"/>
              <a:buChar char="•"/>
            </a:pPr>
            <a:r>
              <a:rPr lang="en-US" sz="2400" dirty="0" smtClean="0"/>
              <a:t>Contrast </a:t>
            </a:r>
            <a:r>
              <a:rPr lang="en-US" sz="2400" dirty="0"/>
              <a:t>to K-means clustering there is no need to select the number of clusters as mean-shift automatically discovers this. </a:t>
            </a:r>
            <a:endParaRPr lang="en-US" sz="2400" dirty="0" smtClean="0"/>
          </a:p>
          <a:p>
            <a:pPr marL="285750" indent="-285750">
              <a:buFont typeface="Arial" pitchFamily="34" charset="0"/>
              <a:buChar char="•"/>
            </a:pPr>
            <a:r>
              <a:rPr lang="en-US" sz="2400" dirty="0" smtClean="0"/>
              <a:t>Cluster </a:t>
            </a:r>
            <a:r>
              <a:rPr lang="en-US" sz="2400" dirty="0"/>
              <a:t>centers converge towards the points of maximum density is also quite desirable as it is quite intuitive to understand and fits well in a naturally data-driven sense. </a:t>
            </a:r>
          </a:p>
          <a:p>
            <a:endParaRPr lang="en-US" sz="2400" dirty="0" smtClean="0"/>
          </a:p>
          <a:p>
            <a:r>
              <a:rPr lang="en-US" sz="2400" b="1" dirty="0" smtClean="0"/>
              <a:t>Disadvantage:</a:t>
            </a:r>
          </a:p>
          <a:p>
            <a:endParaRPr lang="en-US" sz="2400" b="1" dirty="0" smtClean="0"/>
          </a:p>
          <a:p>
            <a:pPr marL="285750" indent="-285750">
              <a:buFont typeface="Arial" pitchFamily="34" charset="0"/>
              <a:buChar char="•"/>
            </a:pPr>
            <a:r>
              <a:rPr lang="en-US" sz="2400" dirty="0"/>
              <a:t>The drawback is that the selection of the window size/radius “r” can be non-trivial. </a:t>
            </a:r>
            <a:endParaRPr lang="en-US" sz="2400" dirty="0" smtClean="0"/>
          </a:p>
          <a:p>
            <a:pPr marL="285750" indent="-285750">
              <a:buFont typeface="Arial" pitchFamily="34" charset="0"/>
              <a:buChar char="•"/>
            </a:pPr>
            <a:endParaRPr lang="en-US" b="1" dirty="0"/>
          </a:p>
        </p:txBody>
      </p:sp>
    </p:spTree>
    <p:extLst>
      <p:ext uri="{BB962C8B-B14F-4D97-AF65-F5344CB8AC3E}">
        <p14:creationId xmlns:p14="http://schemas.microsoft.com/office/powerpoint/2010/main" val="12658993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304800"/>
            <a:ext cx="10111740" cy="1446550"/>
          </a:xfrm>
          <a:prstGeom prst="rect">
            <a:avLst/>
          </a:prstGeom>
          <a:noFill/>
        </p:spPr>
        <p:txBody>
          <a:bodyPr wrap="square" rtlCol="0">
            <a:spAutoFit/>
          </a:bodyPr>
          <a:lstStyle/>
          <a:p>
            <a:r>
              <a:rPr lang="en-US" sz="2800" b="1" dirty="0">
                <a:solidFill>
                  <a:schemeClr val="accent3">
                    <a:lumMod val="60000"/>
                    <a:lumOff val="40000"/>
                  </a:schemeClr>
                </a:solidFill>
              </a:rPr>
              <a:t>Density-Based Spatial Clustering of Applications with Noise (DBSCAN)</a:t>
            </a:r>
          </a:p>
          <a:p>
            <a:endParaRPr lang="en-US" sz="3200" b="1" dirty="0">
              <a:solidFill>
                <a:schemeClr val="accent3">
                  <a:lumMod val="60000"/>
                  <a:lumOff val="40000"/>
                </a:schemeClr>
              </a:solidFill>
            </a:endParaRPr>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1203960" y="1371600"/>
            <a:ext cx="9387840" cy="5447645"/>
          </a:xfrm>
          <a:prstGeom prst="rect">
            <a:avLst/>
          </a:prstGeom>
          <a:noFill/>
        </p:spPr>
        <p:txBody>
          <a:bodyPr wrap="square" rtlCol="0">
            <a:spAutoFit/>
          </a:bodyPr>
          <a:lstStyle/>
          <a:p>
            <a:pPr marL="285750" indent="-285750">
              <a:buFont typeface="Arial" pitchFamily="34" charset="0"/>
              <a:buChar char="•"/>
            </a:pPr>
            <a:r>
              <a:rPr lang="en-US" sz="2400" dirty="0"/>
              <a:t>DBSCAN is a density based clustered algorithm similar to mean-shift, but with a couple of notable </a:t>
            </a:r>
            <a:r>
              <a:rPr lang="en-US" sz="2400" dirty="0" smtClean="0"/>
              <a:t>advantages.</a:t>
            </a:r>
          </a:p>
          <a:p>
            <a:pPr marL="285750" indent="-285750">
              <a:buFont typeface="Arial" pitchFamily="34" charset="0"/>
              <a:buChar char="•"/>
            </a:pPr>
            <a:endParaRPr lang="en-US" sz="2400" dirty="0"/>
          </a:p>
          <a:p>
            <a:r>
              <a:rPr lang="en-US" sz="2400" b="1" dirty="0"/>
              <a:t>Steps</a:t>
            </a:r>
            <a:r>
              <a:rPr lang="en-US" sz="2400" b="1" dirty="0" smtClean="0"/>
              <a:t>:</a:t>
            </a:r>
          </a:p>
          <a:p>
            <a:endParaRPr lang="en-US" sz="2400" b="1" dirty="0" smtClean="0"/>
          </a:p>
          <a:p>
            <a:pPr marL="342900" indent="-342900">
              <a:buFont typeface="+mj-lt"/>
              <a:buAutoNum type="arabicPeriod"/>
            </a:pPr>
            <a:r>
              <a:rPr lang="en-US" sz="2000" dirty="0"/>
              <a:t>DBSCAN begins with an arbitrary starting data point that has not been visited. The neighborhood of this point is extracted using a distance epsilon ε (All points which are within the ε distance are neighborhood points</a:t>
            </a:r>
            <a:r>
              <a:rPr lang="en-US" sz="2000" dirty="0" smtClean="0"/>
              <a:t>).</a:t>
            </a:r>
          </a:p>
          <a:p>
            <a:pPr marL="342900" indent="-342900">
              <a:buFont typeface="+mj-lt"/>
              <a:buAutoNum type="arabicPeriod"/>
            </a:pPr>
            <a:endParaRPr lang="en-US" sz="2000" dirty="0"/>
          </a:p>
          <a:p>
            <a:pPr marL="342900" indent="-342900">
              <a:buFont typeface="+mj-lt"/>
              <a:buAutoNum type="arabicPeriod"/>
            </a:pPr>
            <a:r>
              <a:rPr lang="en-US" sz="2000" dirty="0" smtClean="0"/>
              <a:t>If </a:t>
            </a:r>
            <a:r>
              <a:rPr lang="en-US" sz="2000" dirty="0"/>
              <a:t>there are a sufficient number of points (according to </a:t>
            </a:r>
            <a:r>
              <a:rPr lang="en-US" sz="2000" dirty="0" err="1"/>
              <a:t>minPoints</a:t>
            </a:r>
            <a:r>
              <a:rPr lang="en-US" sz="2000" dirty="0"/>
              <a:t>) within this neighborhood then the clustering process starts and the current data point becomes the first point in the new cluster. Otherwise, the point will be labeled as noise (later this noisy point might become the part of the cluster). In both cases that point is marked as “visited</a:t>
            </a:r>
            <a:r>
              <a:rPr lang="en-US" sz="2000" dirty="0" smtClean="0"/>
              <a:t>”.</a:t>
            </a:r>
          </a:p>
          <a:p>
            <a:pPr marL="285750" indent="-285750">
              <a:buFont typeface="Arial" pitchFamily="34" charset="0"/>
              <a:buChar char="•"/>
            </a:pPr>
            <a:endParaRPr lang="en-US" sz="2400" dirty="0" smtClean="0"/>
          </a:p>
          <a:p>
            <a:endParaRPr lang="en-US" sz="2400" dirty="0"/>
          </a:p>
        </p:txBody>
      </p:sp>
    </p:spTree>
    <p:extLst>
      <p:ext uri="{BB962C8B-B14F-4D97-AF65-F5344CB8AC3E}">
        <p14:creationId xmlns:p14="http://schemas.microsoft.com/office/powerpoint/2010/main" val="2781831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381000"/>
            <a:ext cx="9220200" cy="584775"/>
          </a:xfrm>
          <a:prstGeom prst="rect">
            <a:avLst/>
          </a:prstGeom>
          <a:noFill/>
        </p:spPr>
        <p:txBody>
          <a:bodyPr wrap="square" rtlCol="0">
            <a:spAutoFit/>
          </a:bodyPr>
          <a:lstStyle/>
          <a:p>
            <a:r>
              <a:rPr lang="en-US" sz="3200" b="1" dirty="0" smtClean="0"/>
              <a:t>Steps:</a:t>
            </a:r>
            <a:endParaRPr lang="en-US" sz="3200" b="1" dirty="0"/>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1203960" y="1066800"/>
            <a:ext cx="9387840" cy="4401205"/>
          </a:xfrm>
          <a:prstGeom prst="rect">
            <a:avLst/>
          </a:prstGeom>
          <a:noFill/>
        </p:spPr>
        <p:txBody>
          <a:bodyPr wrap="square" rtlCol="0">
            <a:spAutoFit/>
          </a:bodyPr>
          <a:lstStyle/>
          <a:p>
            <a:r>
              <a:rPr lang="en-US" sz="2000" dirty="0" smtClean="0"/>
              <a:t>3.   For </a:t>
            </a:r>
            <a:r>
              <a:rPr lang="en-US" sz="2000" dirty="0"/>
              <a:t>this first point in the new cluster, the points within its ε distance neighborhood also become part of the same cluster. This procedure of making all points in the ε neighborhood belong to the same cluster is then repeated for all of the new points that have been just added to the cluster group</a:t>
            </a:r>
            <a:r>
              <a:rPr lang="en-US" sz="2000" dirty="0" smtClean="0"/>
              <a:t>.</a:t>
            </a:r>
          </a:p>
          <a:p>
            <a:pPr marL="342900" indent="-342900">
              <a:buFont typeface="+mj-lt"/>
              <a:buAutoNum type="arabicPeriod"/>
            </a:pPr>
            <a:endParaRPr lang="en-US" sz="2000" dirty="0"/>
          </a:p>
          <a:p>
            <a:r>
              <a:rPr lang="en-US" sz="2000" dirty="0" smtClean="0"/>
              <a:t>4.   This </a:t>
            </a:r>
            <a:r>
              <a:rPr lang="en-US" sz="2000" dirty="0"/>
              <a:t>process of steps 2 and 3 is repeated until all points in the cluster are determined </a:t>
            </a:r>
            <a:r>
              <a:rPr lang="en-US" sz="2000" dirty="0" err="1"/>
              <a:t>i.e</a:t>
            </a:r>
            <a:r>
              <a:rPr lang="en-US" sz="2000" dirty="0"/>
              <a:t> all points within the ε neighborhood of the cluster have been visited and </a:t>
            </a:r>
            <a:r>
              <a:rPr lang="en-US" sz="2000" dirty="0" smtClean="0"/>
              <a:t>labeled.</a:t>
            </a:r>
          </a:p>
          <a:p>
            <a:pPr marL="342900" indent="-342900">
              <a:buFont typeface="+mj-lt"/>
              <a:buAutoNum type="arabicPeriod"/>
            </a:pPr>
            <a:endParaRPr lang="en-US" sz="2000" dirty="0"/>
          </a:p>
          <a:p>
            <a:r>
              <a:rPr lang="en-US" sz="2000" dirty="0" smtClean="0"/>
              <a:t>5.   Once </a:t>
            </a:r>
            <a:r>
              <a:rPr lang="en-US" sz="2000" dirty="0"/>
              <a:t>we’re done with the current cluster, a new unvisited point is retrieved and processed, leading to the discovery of a further cluster or noise. This process repeats until all points are marked as visited. Since at the end of this all points have been visited, each point well have been marked as either belonging to a cluster or being noise</a:t>
            </a:r>
            <a:r>
              <a:rPr lang="en-US" sz="2000" dirty="0" smtClean="0"/>
              <a:t>.</a:t>
            </a:r>
            <a:endParaRPr lang="en-US" sz="2000" dirty="0"/>
          </a:p>
        </p:txBody>
      </p:sp>
    </p:spTree>
    <p:extLst>
      <p:ext uri="{BB962C8B-B14F-4D97-AF65-F5344CB8AC3E}">
        <p14:creationId xmlns:p14="http://schemas.microsoft.com/office/powerpoint/2010/main" val="20787870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914400" y="762000"/>
            <a:ext cx="9906000" cy="400110"/>
          </a:xfrm>
          <a:prstGeom prst="rect">
            <a:avLst/>
          </a:prstGeom>
          <a:noFill/>
        </p:spPr>
        <p:txBody>
          <a:bodyPr wrap="square" rtlCol="0">
            <a:spAutoFit/>
          </a:bodyPr>
          <a:lstStyle/>
          <a:p>
            <a:r>
              <a:rPr lang="en-US" sz="2000" b="1" dirty="0">
                <a:hlinkClick r:id="rId3"/>
              </a:rPr>
              <a:t>https://miro.medium.com/max/675/1*tc8UF-h0nQqUfLC8-0uInQ.gif</a:t>
            </a:r>
            <a:endParaRPr lang="en-US" sz="2000" b="1" dirty="0"/>
          </a:p>
        </p:txBody>
      </p:sp>
    </p:spTree>
    <p:extLst>
      <p:ext uri="{BB962C8B-B14F-4D97-AF65-F5344CB8AC3E}">
        <p14:creationId xmlns:p14="http://schemas.microsoft.com/office/powerpoint/2010/main" val="1295606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5363" name="Picture 3"/>
          <p:cNvPicPr>
            <a:picLocks noChangeAspect="1" noChangeArrowheads="1"/>
          </p:cNvPicPr>
          <p:nvPr/>
        </p:nvPicPr>
        <p:blipFill>
          <a:blip r:embed="rId3"/>
          <a:srcRect/>
          <a:stretch>
            <a:fillRect/>
          </a:stretch>
        </p:blipFill>
        <p:spPr bwMode="auto">
          <a:xfrm>
            <a:off x="914400" y="990600"/>
            <a:ext cx="10722604" cy="4876799"/>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4800600" y="838200"/>
            <a:ext cx="3505200" cy="1511131"/>
          </a:xfrm>
          <a:prstGeom prst="rect">
            <a:avLst/>
          </a:prstGeom>
          <a:noFill/>
          <a:ln w="9525">
            <a:noFill/>
            <a:miter lim="800000"/>
            <a:headEnd/>
            <a:tailEnd/>
          </a:ln>
          <a:effectLst/>
        </p:spPr>
      </p:pic>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914400" y="762000"/>
            <a:ext cx="9906000" cy="5324535"/>
          </a:xfrm>
          <a:prstGeom prst="rect">
            <a:avLst/>
          </a:prstGeom>
          <a:noFill/>
        </p:spPr>
        <p:txBody>
          <a:bodyPr wrap="square" rtlCol="0">
            <a:spAutoFit/>
          </a:bodyPr>
          <a:lstStyle/>
          <a:p>
            <a:r>
              <a:rPr lang="en-US" sz="2000" b="1" dirty="0" smtClean="0"/>
              <a:t>Advantages:</a:t>
            </a:r>
          </a:p>
          <a:p>
            <a:endParaRPr lang="en-US" sz="2000" dirty="0"/>
          </a:p>
          <a:p>
            <a:pPr marL="285750" indent="-285750">
              <a:buFont typeface="Arial" pitchFamily="34" charset="0"/>
              <a:buChar char="•"/>
            </a:pPr>
            <a:r>
              <a:rPr lang="en-US" sz="2000" dirty="0"/>
              <a:t>DBSCAN poses some great advantages over other clustering algorithms. </a:t>
            </a:r>
            <a:endParaRPr lang="en-US" sz="2000" dirty="0" smtClean="0"/>
          </a:p>
          <a:p>
            <a:pPr marL="285750" indent="-285750">
              <a:buFont typeface="Arial" pitchFamily="34" charset="0"/>
              <a:buChar char="•"/>
            </a:pPr>
            <a:r>
              <a:rPr lang="en-US" sz="2000" dirty="0" smtClean="0"/>
              <a:t>Firstly</a:t>
            </a:r>
            <a:r>
              <a:rPr lang="en-US" sz="2000" dirty="0"/>
              <a:t>, it does not require a </a:t>
            </a:r>
            <a:r>
              <a:rPr lang="en-US" sz="2000" dirty="0" err="1"/>
              <a:t>pe</a:t>
            </a:r>
            <a:r>
              <a:rPr lang="en-US" sz="2000" dirty="0"/>
              <a:t>-set number of clusters at all</a:t>
            </a:r>
            <a:r>
              <a:rPr lang="en-US" sz="2000" dirty="0" smtClean="0"/>
              <a:t>.</a:t>
            </a:r>
          </a:p>
          <a:p>
            <a:pPr marL="285750" indent="-285750">
              <a:buFont typeface="Arial" pitchFamily="34" charset="0"/>
              <a:buChar char="•"/>
            </a:pPr>
            <a:r>
              <a:rPr lang="en-US" sz="2000" dirty="0" smtClean="0"/>
              <a:t>It </a:t>
            </a:r>
            <a:r>
              <a:rPr lang="en-US" sz="2000" dirty="0"/>
              <a:t>also identifies outliers as noises unlike mean-shift which simply throws them into a cluster even if the data point is very different. </a:t>
            </a:r>
            <a:endParaRPr lang="en-US" sz="2000" dirty="0" smtClean="0"/>
          </a:p>
          <a:p>
            <a:pPr marL="285750" indent="-285750">
              <a:buFont typeface="Arial" pitchFamily="34" charset="0"/>
              <a:buChar char="•"/>
            </a:pPr>
            <a:r>
              <a:rPr lang="en-US" sz="2000" dirty="0" smtClean="0"/>
              <a:t>Additionally</a:t>
            </a:r>
            <a:r>
              <a:rPr lang="en-US" sz="2000" dirty="0"/>
              <a:t>, it is able to find arbitrarily sized and arbitrarily shaped clusters quite well</a:t>
            </a:r>
            <a:r>
              <a:rPr lang="en-US" sz="2000" dirty="0" smtClean="0"/>
              <a:t>.</a:t>
            </a:r>
          </a:p>
          <a:p>
            <a:pPr marL="285750" indent="-285750">
              <a:buFont typeface="Arial" pitchFamily="34" charset="0"/>
              <a:buChar char="•"/>
            </a:pPr>
            <a:endParaRPr lang="en-US" sz="2000" dirty="0" smtClean="0"/>
          </a:p>
          <a:p>
            <a:r>
              <a:rPr lang="en-US" sz="2000" b="1" dirty="0" smtClean="0"/>
              <a:t>Disadvantages:</a:t>
            </a:r>
          </a:p>
          <a:p>
            <a:endParaRPr lang="en-US" sz="2000" b="1" dirty="0" smtClean="0"/>
          </a:p>
          <a:p>
            <a:pPr marL="285750" indent="-285750">
              <a:buFont typeface="Arial" pitchFamily="34" charset="0"/>
              <a:buChar char="•"/>
            </a:pPr>
            <a:r>
              <a:rPr lang="en-US" sz="2000" dirty="0"/>
              <a:t>The main drawback of DBSCAN is that it doesn’t perform as well as others when the clusters are of </a:t>
            </a:r>
            <a:r>
              <a:rPr lang="en-US" sz="2000" dirty="0" smtClean="0"/>
              <a:t>varying density</a:t>
            </a:r>
            <a:r>
              <a:rPr lang="en-US" sz="2000" dirty="0" smtClean="0"/>
              <a:t>. This </a:t>
            </a:r>
            <a:r>
              <a:rPr lang="en-US" sz="2000" dirty="0"/>
              <a:t>is because the setting of the distance threshold ε and </a:t>
            </a:r>
            <a:r>
              <a:rPr lang="en-US" sz="2000" dirty="0" err="1"/>
              <a:t>minPoints</a:t>
            </a:r>
            <a:r>
              <a:rPr lang="en-US" sz="2000" dirty="0"/>
              <a:t> for identifying the neighborhood points will vary from cluster to cluster when the density varies. </a:t>
            </a:r>
            <a:endParaRPr lang="en-US" sz="2000" dirty="0" smtClean="0"/>
          </a:p>
          <a:p>
            <a:pPr marL="285750" indent="-285750">
              <a:buFont typeface="Arial" pitchFamily="34" charset="0"/>
              <a:buChar char="•"/>
            </a:pPr>
            <a:r>
              <a:rPr lang="en-US" sz="2000" dirty="0" smtClean="0"/>
              <a:t>This </a:t>
            </a:r>
            <a:r>
              <a:rPr lang="en-US" sz="2000" dirty="0"/>
              <a:t>drawback also occurs with very high-dimensional data since again the distance threshold ε becomes challenging to estimate.</a:t>
            </a:r>
            <a:endParaRPr lang="en-US" sz="2000" b="1" dirty="0"/>
          </a:p>
        </p:txBody>
      </p:sp>
    </p:spTree>
    <p:extLst>
      <p:ext uri="{BB962C8B-B14F-4D97-AF65-F5344CB8AC3E}">
        <p14:creationId xmlns:p14="http://schemas.microsoft.com/office/powerpoint/2010/main" val="17388906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0600" y="381000"/>
            <a:ext cx="10111740" cy="1323439"/>
          </a:xfrm>
          <a:prstGeom prst="rect">
            <a:avLst/>
          </a:prstGeom>
          <a:noFill/>
        </p:spPr>
        <p:txBody>
          <a:bodyPr wrap="square" rtlCol="0">
            <a:spAutoFit/>
          </a:bodyPr>
          <a:lstStyle/>
          <a:p>
            <a:r>
              <a:rPr lang="en-US" sz="2400" b="1" dirty="0">
                <a:solidFill>
                  <a:schemeClr val="accent3">
                    <a:lumMod val="60000"/>
                    <a:lumOff val="40000"/>
                  </a:schemeClr>
                </a:solidFill>
              </a:rPr>
              <a:t>Expectation–Maximization (EM) Clustering using Gaussian Mixture Models (GMM)</a:t>
            </a:r>
          </a:p>
          <a:p>
            <a:endParaRPr lang="en-US" sz="3200" b="1" dirty="0">
              <a:solidFill>
                <a:schemeClr val="accent3">
                  <a:lumMod val="60000"/>
                  <a:lumOff val="40000"/>
                </a:schemeClr>
              </a:solidFill>
            </a:endParaRPr>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1203960" y="1371600"/>
            <a:ext cx="9387840" cy="3539430"/>
          </a:xfrm>
          <a:prstGeom prst="rect">
            <a:avLst/>
          </a:prstGeom>
          <a:noFill/>
        </p:spPr>
        <p:txBody>
          <a:bodyPr wrap="square" rtlCol="0">
            <a:spAutoFit/>
          </a:bodyPr>
          <a:lstStyle/>
          <a:p>
            <a:pPr marL="285750" indent="-285750">
              <a:buFont typeface="Arial" pitchFamily="34" charset="0"/>
              <a:buChar char="•"/>
            </a:pPr>
            <a:r>
              <a:rPr lang="en-US" sz="2000" dirty="0"/>
              <a:t>One of the major drawbacks of K-Means is its naive use of the mean value for the cluster center. We can see why this isn’t the best way of doing things by looking at the image below. </a:t>
            </a:r>
            <a:endParaRPr lang="en-US" sz="2000" dirty="0" smtClean="0"/>
          </a:p>
          <a:p>
            <a:pPr marL="285750" indent="-285750">
              <a:buFont typeface="Arial" pitchFamily="34" charset="0"/>
              <a:buChar char="•"/>
            </a:pPr>
            <a:endParaRPr lang="en-US" sz="2000" dirty="0"/>
          </a:p>
          <a:p>
            <a:pPr marL="285750" indent="-285750">
              <a:buFont typeface="Arial" pitchFamily="34" charset="0"/>
              <a:buChar char="•"/>
            </a:pPr>
            <a:r>
              <a:rPr lang="en-US" sz="2000" dirty="0" smtClean="0"/>
              <a:t>In the image it </a:t>
            </a:r>
            <a:r>
              <a:rPr lang="en-US" sz="2000" dirty="0"/>
              <a:t>looks quite obvious to the human eye that there are two circular clusters with different radius’ centered at the same mean. </a:t>
            </a:r>
            <a:r>
              <a:rPr lang="en-US" sz="2000" dirty="0" smtClean="0"/>
              <a:t>K-Means </a:t>
            </a:r>
            <a:r>
              <a:rPr lang="en-US" sz="2000" dirty="0"/>
              <a:t>can’t handle this because the mean values of the clusters are a very close together. </a:t>
            </a:r>
            <a:endParaRPr lang="en-US" sz="2000" dirty="0" smtClean="0"/>
          </a:p>
          <a:p>
            <a:pPr marL="285750" indent="-285750">
              <a:buFont typeface="Arial" pitchFamily="34" charset="0"/>
              <a:buChar char="•"/>
            </a:pPr>
            <a:endParaRPr lang="en-US" sz="2000" dirty="0"/>
          </a:p>
          <a:p>
            <a:pPr marL="285750" indent="-285750">
              <a:buFont typeface="Arial" pitchFamily="34" charset="0"/>
              <a:buChar char="•"/>
            </a:pPr>
            <a:r>
              <a:rPr lang="en-US" sz="2000" dirty="0" smtClean="0"/>
              <a:t>K-Means </a:t>
            </a:r>
            <a:r>
              <a:rPr lang="en-US" sz="2000" dirty="0"/>
              <a:t>also fails in cases where the clusters are not circular, again as a result of using the mean as cluster center.</a:t>
            </a:r>
            <a:endParaRPr lang="en-US" sz="2000" dirty="0" smtClean="0"/>
          </a:p>
          <a:p>
            <a:endParaRPr 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0988" y="4442461"/>
            <a:ext cx="3609975"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99447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667434"/>
            <a:ext cx="10111740" cy="892552"/>
          </a:xfrm>
          <a:prstGeom prst="rect">
            <a:avLst/>
          </a:prstGeom>
          <a:noFill/>
        </p:spPr>
        <p:txBody>
          <a:bodyPr wrap="square" rtlCol="0">
            <a:spAutoFit/>
          </a:bodyPr>
          <a:lstStyle/>
          <a:p>
            <a:r>
              <a:rPr lang="en-US" sz="2000" b="1" dirty="0">
                <a:solidFill>
                  <a:schemeClr val="accent3">
                    <a:lumMod val="60000"/>
                    <a:lumOff val="40000"/>
                  </a:schemeClr>
                </a:solidFill>
              </a:rPr>
              <a:t>Expectation–Maximization (EM) Clustering using Gaussian Mixture Models (GMM)</a:t>
            </a:r>
          </a:p>
          <a:p>
            <a:endParaRPr lang="en-US" sz="3200" b="1" dirty="0">
              <a:solidFill>
                <a:schemeClr val="accent3">
                  <a:lumMod val="60000"/>
                  <a:lumOff val="40000"/>
                </a:schemeClr>
              </a:solidFill>
            </a:endParaRPr>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1203960" y="1371600"/>
            <a:ext cx="9387840" cy="4862870"/>
          </a:xfrm>
          <a:prstGeom prst="rect">
            <a:avLst/>
          </a:prstGeom>
          <a:noFill/>
        </p:spPr>
        <p:txBody>
          <a:bodyPr wrap="square" rtlCol="0">
            <a:spAutoFit/>
          </a:bodyPr>
          <a:lstStyle/>
          <a:p>
            <a:pPr marL="285750" indent="-285750">
              <a:buFont typeface="Arial" pitchFamily="34" charset="0"/>
              <a:buChar char="•"/>
            </a:pPr>
            <a:r>
              <a:rPr lang="en-US" sz="2200" dirty="0"/>
              <a:t>Gaussian Mixture Models (GMMs) give us </a:t>
            </a:r>
            <a:r>
              <a:rPr lang="en-US" sz="2200" b="1" dirty="0"/>
              <a:t>more flexibility than K-Means</a:t>
            </a:r>
            <a:r>
              <a:rPr lang="en-US" sz="2200" dirty="0"/>
              <a:t>. With GMMs </a:t>
            </a:r>
            <a:r>
              <a:rPr lang="en-US" sz="2200" b="1" dirty="0"/>
              <a:t>we assume that the data points are Gaussian distributed</a:t>
            </a:r>
            <a:r>
              <a:rPr lang="en-US" sz="2200" dirty="0"/>
              <a:t>; this is a less restrictive assumption than saying they are circular by using the mean. That way, we have two parameters to describe the shape of the clusters: </a:t>
            </a:r>
            <a:r>
              <a:rPr lang="en-US" sz="2200" b="1" dirty="0"/>
              <a:t>the mean and the standard deviation!</a:t>
            </a:r>
            <a:r>
              <a:rPr lang="en-US" sz="2200" dirty="0"/>
              <a:t> Taking an example in two dimensions, this means that the clusters can take any kind of elliptical shape (since we have standard deviation in both the x and y directions). Thus, each Gaussian distribution is assigned to a single cluster</a:t>
            </a:r>
            <a:r>
              <a:rPr lang="en-US" sz="2200" dirty="0" smtClean="0"/>
              <a:t>.</a:t>
            </a:r>
          </a:p>
          <a:p>
            <a:pPr marL="285750" indent="-285750">
              <a:buFont typeface="Arial" pitchFamily="34" charset="0"/>
              <a:buChar char="•"/>
            </a:pPr>
            <a:endParaRPr lang="en-US" sz="2200" dirty="0"/>
          </a:p>
          <a:p>
            <a:pPr marL="285750" indent="-285750">
              <a:buFont typeface="Arial" pitchFamily="34" charset="0"/>
              <a:buChar char="•"/>
            </a:pPr>
            <a:r>
              <a:rPr lang="en-US" sz="2200" dirty="0"/>
              <a:t>In order to find the parameters of the Gaussian for each cluster (</a:t>
            </a:r>
            <a:r>
              <a:rPr lang="en-US" sz="2200" dirty="0" err="1"/>
              <a:t>e.g</a:t>
            </a:r>
            <a:r>
              <a:rPr lang="en-US" sz="2200" dirty="0"/>
              <a:t> the mean and standard deviation) we will use an optimization algorithm called </a:t>
            </a:r>
            <a:r>
              <a:rPr lang="en-US" sz="2200" b="1" dirty="0"/>
              <a:t>Expectation–Maximization (EM). </a:t>
            </a:r>
          </a:p>
          <a:p>
            <a:endParaRPr lang="en-US" sz="2400" dirty="0"/>
          </a:p>
        </p:txBody>
      </p:sp>
    </p:spTree>
    <p:extLst>
      <p:ext uri="{BB962C8B-B14F-4D97-AF65-F5344CB8AC3E}">
        <p14:creationId xmlns:p14="http://schemas.microsoft.com/office/powerpoint/2010/main" val="8364068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381000"/>
            <a:ext cx="9220200" cy="584775"/>
          </a:xfrm>
          <a:prstGeom prst="rect">
            <a:avLst/>
          </a:prstGeom>
          <a:noFill/>
        </p:spPr>
        <p:txBody>
          <a:bodyPr wrap="square" rtlCol="0">
            <a:spAutoFit/>
          </a:bodyPr>
          <a:lstStyle/>
          <a:p>
            <a:r>
              <a:rPr lang="en-US" sz="3200" b="1" dirty="0" smtClean="0"/>
              <a:t>Steps:</a:t>
            </a:r>
            <a:endParaRPr lang="en-US" sz="3200" b="1" dirty="0"/>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1234440" y="1371600"/>
            <a:ext cx="9890760" cy="4493538"/>
          </a:xfrm>
          <a:prstGeom prst="rect">
            <a:avLst/>
          </a:prstGeom>
          <a:noFill/>
        </p:spPr>
        <p:txBody>
          <a:bodyPr wrap="square" rtlCol="0">
            <a:spAutoFit/>
          </a:bodyPr>
          <a:lstStyle/>
          <a:p>
            <a:pPr algn="just"/>
            <a:r>
              <a:rPr lang="en-US" sz="2200" dirty="0" smtClean="0"/>
              <a:t>1. We </a:t>
            </a:r>
            <a:r>
              <a:rPr lang="en-US" sz="2200" dirty="0"/>
              <a:t>begin by selecting the number of clusters (like K-Means does) and randomly initializing the Gaussian distribution parameters for each cluster. One can try to provide a good guesstimate for the initial parameters by taking a quick look at the data too. Though note, as can be seen in the graphic above, this isn’t 100% necessary as the Gaussians start our as very poor but are quickly </a:t>
            </a:r>
            <a:endParaRPr lang="en-US" sz="2200" dirty="0" smtClean="0"/>
          </a:p>
          <a:p>
            <a:pPr algn="just"/>
            <a:r>
              <a:rPr lang="en-US" sz="2200" dirty="0" smtClean="0"/>
              <a:t>optimized.</a:t>
            </a:r>
          </a:p>
          <a:p>
            <a:pPr algn="just"/>
            <a:endParaRPr lang="en-US" sz="2200" dirty="0"/>
          </a:p>
          <a:p>
            <a:pPr algn="just"/>
            <a:r>
              <a:rPr lang="en-US" sz="2200" dirty="0" smtClean="0"/>
              <a:t>2. Given </a:t>
            </a:r>
            <a:r>
              <a:rPr lang="en-US" sz="2200" dirty="0"/>
              <a:t>these Gaussian distributions for each cluster, compute the probability that each data point belongs to a particular cluster. The closer a point is to the Gaussian’s center, the more likely it belongs to that cluster. This should make intuitive sense since with a Gaussian distribution we are assuming that most of the data lies closer to the center of the cluster.</a:t>
            </a:r>
          </a:p>
        </p:txBody>
      </p:sp>
    </p:spTree>
    <p:extLst>
      <p:ext uri="{BB962C8B-B14F-4D97-AF65-F5344CB8AC3E}">
        <p14:creationId xmlns:p14="http://schemas.microsoft.com/office/powerpoint/2010/main" val="24028998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381000"/>
            <a:ext cx="10111740" cy="584775"/>
          </a:xfrm>
          <a:prstGeom prst="rect">
            <a:avLst/>
          </a:prstGeom>
          <a:noFill/>
        </p:spPr>
        <p:txBody>
          <a:bodyPr wrap="square" rtlCol="0">
            <a:spAutoFit/>
          </a:bodyPr>
          <a:lstStyle/>
          <a:p>
            <a:pPr algn="just"/>
            <a:r>
              <a:rPr lang="en-US" sz="3200" b="1" dirty="0" smtClean="0"/>
              <a:t>Steps</a:t>
            </a:r>
            <a:r>
              <a:rPr lang="en-US" sz="3200" b="1" dirty="0" smtClean="0"/>
              <a:t>: </a:t>
            </a:r>
            <a:r>
              <a:rPr lang="en-US" sz="2000" b="1" dirty="0" smtClean="0">
                <a:hlinkClick r:id="rId3" action="ppaction://hlinksldjump"/>
              </a:rPr>
              <a:t>https</a:t>
            </a:r>
            <a:r>
              <a:rPr lang="en-US" sz="2000" b="1" dirty="0">
                <a:hlinkClick r:id="rId3" action="ppaction://hlinksldjump"/>
              </a:rPr>
              <a:t>://miro.medium.com/max/360/1*OyXgise21a23D5JCss8Tlg.gif</a:t>
            </a:r>
            <a:endParaRPr lang="en-US" sz="3200" b="1" dirty="0"/>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just"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just"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pPr algn="just"/>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1203960" y="1143000"/>
            <a:ext cx="10111740" cy="4832092"/>
          </a:xfrm>
          <a:prstGeom prst="rect">
            <a:avLst/>
          </a:prstGeom>
          <a:noFill/>
        </p:spPr>
        <p:txBody>
          <a:bodyPr wrap="square" rtlCol="0">
            <a:spAutoFit/>
          </a:bodyPr>
          <a:lstStyle/>
          <a:p>
            <a:pPr algn="just"/>
            <a:r>
              <a:rPr lang="en-US" sz="2200" dirty="0" smtClean="0"/>
              <a:t>4. Based </a:t>
            </a:r>
            <a:r>
              <a:rPr lang="en-US" sz="2200" dirty="0"/>
              <a:t>on these probabilities, we compute a new set of parameters for the Gaussian distributions such that we maximize the probabilities of data points within the clusters. We compute these new parameters using a weighted sum of the data point positions, where the weights are the probabilities of the data point belonging in that particular cluster. To explain this in a visual manner we can take a look at the graphic above, in particular the yellow cluster as an example. The distribution starts off randomly on the first iteration, but we can see that most of the yellow points are to the right of that distribution. When we compute a sum weighted by the probabilities, even though there are some points near the center, most of them are on the right. Thus naturally the distribution’s mean is shifted closer to those set of points. </a:t>
            </a:r>
            <a:endParaRPr lang="en-US" sz="2200" dirty="0" smtClean="0"/>
          </a:p>
          <a:p>
            <a:pPr algn="just"/>
            <a:endParaRPr lang="en-US" sz="2200" dirty="0"/>
          </a:p>
          <a:p>
            <a:pPr algn="just"/>
            <a:r>
              <a:rPr lang="en-US" sz="2200" dirty="0" smtClean="0"/>
              <a:t>5. Steps </a:t>
            </a:r>
            <a:r>
              <a:rPr lang="en-US" sz="2200" dirty="0"/>
              <a:t>2 and 3 are repeated iteratively until convergence, where the distributions don’t change much from iteration to iteration</a:t>
            </a:r>
            <a:r>
              <a:rPr lang="en-US" sz="2200" dirty="0" smtClean="0"/>
              <a:t>.</a:t>
            </a:r>
            <a:endParaRPr lang="en-US" sz="2200" dirty="0"/>
          </a:p>
        </p:txBody>
      </p:sp>
    </p:spTree>
    <p:extLst>
      <p:ext uri="{BB962C8B-B14F-4D97-AF65-F5344CB8AC3E}">
        <p14:creationId xmlns:p14="http://schemas.microsoft.com/office/powerpoint/2010/main" val="34447283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914400" y="762000"/>
            <a:ext cx="9906000" cy="4770537"/>
          </a:xfrm>
          <a:prstGeom prst="rect">
            <a:avLst/>
          </a:prstGeom>
          <a:noFill/>
        </p:spPr>
        <p:txBody>
          <a:bodyPr wrap="square" rtlCol="0">
            <a:spAutoFit/>
          </a:bodyPr>
          <a:lstStyle/>
          <a:p>
            <a:r>
              <a:rPr lang="en-US" sz="2000" b="1" dirty="0" smtClean="0">
                <a:solidFill>
                  <a:schemeClr val="accent3">
                    <a:lumMod val="60000"/>
                    <a:lumOff val="40000"/>
                  </a:schemeClr>
                </a:solidFill>
              </a:rPr>
              <a:t>Advantages:</a:t>
            </a:r>
          </a:p>
          <a:p>
            <a:endParaRPr lang="en-US" sz="2000" dirty="0"/>
          </a:p>
          <a:p>
            <a:pPr marL="285750" indent="-285750">
              <a:buFont typeface="Arial" pitchFamily="34" charset="0"/>
              <a:buChar char="•"/>
            </a:pPr>
            <a:r>
              <a:rPr lang="en-US" sz="2400" dirty="0"/>
              <a:t>Firstly GMMs are a lot more </a:t>
            </a:r>
            <a:r>
              <a:rPr lang="en-US" sz="2400" b="1" dirty="0"/>
              <a:t>flexible</a:t>
            </a:r>
            <a:r>
              <a:rPr lang="en-US" sz="2400" dirty="0"/>
              <a:t> in terms of </a:t>
            </a:r>
            <a:r>
              <a:rPr lang="en-US" sz="2400" b="1" dirty="0"/>
              <a:t>cluster covariance</a:t>
            </a:r>
            <a:r>
              <a:rPr lang="en-US" sz="2400" dirty="0"/>
              <a:t> than K-Means; due to the standard deviation parameter, the clusters can take on any ellipse shape, rather than being restricted to circles</a:t>
            </a:r>
            <a:r>
              <a:rPr lang="en-US" sz="2400" dirty="0" smtClean="0"/>
              <a:t>.</a:t>
            </a:r>
          </a:p>
          <a:p>
            <a:pPr marL="285750" indent="-285750">
              <a:buFont typeface="Arial" pitchFamily="34" charset="0"/>
              <a:buChar char="•"/>
            </a:pPr>
            <a:endParaRPr lang="en-US" sz="2400" dirty="0"/>
          </a:p>
          <a:p>
            <a:pPr marL="285750" indent="-285750">
              <a:buFont typeface="Arial" pitchFamily="34" charset="0"/>
              <a:buChar char="•"/>
            </a:pPr>
            <a:r>
              <a:rPr lang="en-US" sz="2400" dirty="0" smtClean="0"/>
              <a:t> </a:t>
            </a:r>
            <a:r>
              <a:rPr lang="en-US" sz="2400" dirty="0"/>
              <a:t>K-Means is actually a special case of GMM in which each cluster’s covariance along all dimensions approaches 0. Secondly, since GMMs use probabilities, they can have multiple clusters per data point. So if a data point is in the middle of two overlapping clusters, we can simply define its class by saying it belongs X-percent to class 1 and Y-percent to class 2. </a:t>
            </a:r>
            <a:r>
              <a:rPr lang="en-US" sz="2400" dirty="0" err="1"/>
              <a:t>I.e</a:t>
            </a:r>
            <a:r>
              <a:rPr lang="en-US" sz="2400" dirty="0"/>
              <a:t> GMMs support </a:t>
            </a:r>
            <a:r>
              <a:rPr lang="en-US" sz="2400" b="1" dirty="0"/>
              <a:t>mixed</a:t>
            </a:r>
            <a:r>
              <a:rPr lang="en-US" sz="2400" dirty="0"/>
              <a:t> </a:t>
            </a:r>
            <a:r>
              <a:rPr lang="en-US" sz="2400" b="1" dirty="0"/>
              <a:t>membership</a:t>
            </a:r>
            <a:r>
              <a:rPr lang="en-US" sz="2400" dirty="0"/>
              <a:t>.</a:t>
            </a:r>
            <a:endParaRPr lang="en-US" sz="2400" dirty="0" smtClean="0"/>
          </a:p>
          <a:p>
            <a:r>
              <a:rPr lang="en-US" sz="2400" dirty="0" smtClean="0"/>
              <a:t>.</a:t>
            </a:r>
            <a:endParaRPr lang="en-US" sz="2400" b="1" dirty="0"/>
          </a:p>
        </p:txBody>
      </p:sp>
    </p:spTree>
    <p:extLst>
      <p:ext uri="{BB962C8B-B14F-4D97-AF65-F5344CB8AC3E}">
        <p14:creationId xmlns:p14="http://schemas.microsoft.com/office/powerpoint/2010/main" val="21567145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667434"/>
            <a:ext cx="10111740" cy="584775"/>
          </a:xfrm>
          <a:prstGeom prst="rect">
            <a:avLst/>
          </a:prstGeom>
          <a:noFill/>
        </p:spPr>
        <p:txBody>
          <a:bodyPr wrap="square" rtlCol="0">
            <a:spAutoFit/>
          </a:bodyPr>
          <a:lstStyle/>
          <a:p>
            <a:endParaRPr lang="en-US" sz="3200" b="1" dirty="0">
              <a:solidFill>
                <a:schemeClr val="accent3">
                  <a:lumMod val="60000"/>
                  <a:lumOff val="40000"/>
                </a:schemeClr>
              </a:solidFill>
            </a:endParaRPr>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sp>
        <p:nvSpPr>
          <p:cNvPr id="2" name="TextBox 1"/>
          <p:cNvSpPr txBox="1"/>
          <p:nvPr/>
        </p:nvSpPr>
        <p:spPr>
          <a:xfrm>
            <a:off x="990600" y="586323"/>
            <a:ext cx="9387840" cy="5016758"/>
          </a:xfrm>
          <a:prstGeom prst="rect">
            <a:avLst/>
          </a:prstGeom>
          <a:noFill/>
        </p:spPr>
        <p:txBody>
          <a:bodyPr wrap="square" rtlCol="0">
            <a:spAutoFit/>
          </a:bodyPr>
          <a:lstStyle/>
          <a:p>
            <a:r>
              <a:rPr lang="en-US" sz="3200" b="1" dirty="0">
                <a:solidFill>
                  <a:schemeClr val="accent3">
                    <a:lumMod val="60000"/>
                    <a:lumOff val="40000"/>
                  </a:schemeClr>
                </a:solidFill>
              </a:rPr>
              <a:t>Agglomerative Hierarchical Clustering</a:t>
            </a:r>
          </a:p>
          <a:p>
            <a:endParaRPr lang="en-US" sz="2400" dirty="0" smtClean="0">
              <a:solidFill>
                <a:schemeClr val="accent3">
                  <a:lumMod val="60000"/>
                  <a:lumOff val="40000"/>
                </a:schemeClr>
              </a:solidFill>
            </a:endParaRPr>
          </a:p>
          <a:p>
            <a:r>
              <a:rPr lang="en-US" sz="2400" dirty="0" smtClean="0"/>
              <a:t>Algorithms </a:t>
            </a:r>
            <a:r>
              <a:rPr lang="en-US" sz="2400" dirty="0"/>
              <a:t>treat each data point as a single cluster </a:t>
            </a:r>
            <a:r>
              <a:rPr lang="en-US" sz="2400" dirty="0" smtClean="0"/>
              <a:t>and </a:t>
            </a:r>
            <a:r>
              <a:rPr lang="en-US" sz="2400" dirty="0"/>
              <a:t>then successively merge (or </a:t>
            </a:r>
            <a:r>
              <a:rPr lang="en-US" sz="2400" i="1" dirty="0"/>
              <a:t>agglomerate</a:t>
            </a:r>
            <a:r>
              <a:rPr lang="en-US" sz="2400" dirty="0"/>
              <a:t>) pairs of clusters until all clusters have been merged into a single cluster that contains all data points. </a:t>
            </a:r>
            <a:endParaRPr lang="en-US" sz="2400" dirty="0" smtClean="0"/>
          </a:p>
          <a:p>
            <a:endParaRPr lang="en-US" sz="2400" dirty="0"/>
          </a:p>
          <a:p>
            <a:r>
              <a:rPr lang="en-US" sz="2400" dirty="0" smtClean="0"/>
              <a:t>Bottom-up </a:t>
            </a:r>
            <a:r>
              <a:rPr lang="en-US" sz="2400" dirty="0"/>
              <a:t>hierarchical clustering is therefore called </a:t>
            </a:r>
            <a:r>
              <a:rPr lang="en-US" sz="2400" i="1" dirty="0"/>
              <a:t>hierarchical agglomerative clustering</a:t>
            </a:r>
            <a:r>
              <a:rPr lang="en-US" sz="2400" dirty="0"/>
              <a:t> or </a:t>
            </a:r>
            <a:r>
              <a:rPr lang="en-US" sz="2400" i="1" dirty="0"/>
              <a:t>HAC</a:t>
            </a:r>
            <a:r>
              <a:rPr lang="en-US" sz="2400" dirty="0"/>
              <a:t>. This hierarchy of clusters is represented as a </a:t>
            </a:r>
            <a:r>
              <a:rPr lang="en-US" sz="2400" dirty="0" smtClean="0"/>
              <a:t>tree.</a:t>
            </a:r>
            <a:endParaRPr lang="en-US" sz="2400" dirty="0" smtClean="0"/>
          </a:p>
          <a:p>
            <a:endParaRPr lang="en-US" sz="2400" dirty="0"/>
          </a:p>
          <a:p>
            <a:r>
              <a:rPr lang="en-US" sz="2400" dirty="0" smtClean="0"/>
              <a:t>The </a:t>
            </a:r>
            <a:r>
              <a:rPr lang="en-US" sz="2400" dirty="0"/>
              <a:t>root of the tree is the unique cluster that gathers all the samples, the leaves being the clusters with only one sample.</a:t>
            </a:r>
            <a:endParaRPr lang="en-US" sz="2400" dirty="0">
              <a:solidFill>
                <a:schemeClr val="accent3">
                  <a:lumMod val="60000"/>
                  <a:lumOff val="40000"/>
                </a:schemeClr>
              </a:solidFill>
            </a:endParaRPr>
          </a:p>
        </p:txBody>
      </p:sp>
    </p:spTree>
    <p:extLst>
      <p:ext uri="{BB962C8B-B14F-4D97-AF65-F5344CB8AC3E}">
        <p14:creationId xmlns:p14="http://schemas.microsoft.com/office/powerpoint/2010/main" val="17221039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960" y="381000"/>
            <a:ext cx="9921240" cy="584775"/>
          </a:xfrm>
          <a:prstGeom prst="rect">
            <a:avLst/>
          </a:prstGeom>
          <a:noFill/>
        </p:spPr>
        <p:txBody>
          <a:bodyPr wrap="square" rtlCol="0">
            <a:spAutoFit/>
          </a:bodyPr>
          <a:lstStyle/>
          <a:p>
            <a:r>
              <a:rPr lang="en-US" sz="3200" b="1" dirty="0" smtClean="0"/>
              <a:t>Steps</a:t>
            </a:r>
            <a:r>
              <a:rPr lang="en-US" sz="3200" b="1" dirty="0"/>
              <a:t>: </a:t>
            </a:r>
            <a:r>
              <a:rPr lang="en-US" sz="2000" b="1" dirty="0">
                <a:hlinkClick r:id="rId3" action="ppaction://hlinksldjump"/>
              </a:rPr>
              <a:t>https://miro.medium.com/max/700/1*ET8kCcPpr893vNZFs8j4xg.gif</a:t>
            </a:r>
            <a:endParaRPr lang="en-US" sz="3200" b="1" dirty="0"/>
          </a:p>
        </p:txBody>
      </p:sp>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234440" y="1143000"/>
            <a:ext cx="9890760" cy="5016758"/>
          </a:xfrm>
          <a:prstGeom prst="rect">
            <a:avLst/>
          </a:prstGeom>
          <a:noFill/>
        </p:spPr>
        <p:txBody>
          <a:bodyPr wrap="square" rtlCol="0">
            <a:spAutoFit/>
          </a:bodyPr>
          <a:lstStyle/>
          <a:p>
            <a:pPr marL="457200" indent="-457200">
              <a:buAutoNum type="arabicPeriod"/>
            </a:pPr>
            <a:r>
              <a:rPr lang="en-US" sz="2000" dirty="0" smtClean="0"/>
              <a:t>We </a:t>
            </a:r>
            <a:r>
              <a:rPr lang="en-US" sz="2000" dirty="0"/>
              <a:t>begin by treating each data point as a single cluster </a:t>
            </a:r>
            <a:r>
              <a:rPr lang="en-US" sz="2000" dirty="0" err="1"/>
              <a:t>i.e</a:t>
            </a:r>
            <a:r>
              <a:rPr lang="en-US" sz="2000" dirty="0"/>
              <a:t> if there are X data points in our dataset then we have X clusters. We then select a distance metric that measures the distance between two clusters. As an example we will use </a:t>
            </a:r>
            <a:r>
              <a:rPr lang="en-US" sz="2000" i="1" dirty="0"/>
              <a:t>average linkage </a:t>
            </a:r>
            <a:r>
              <a:rPr lang="en-US" sz="2000" dirty="0"/>
              <a:t>which defines the distance between two clusters to be the average distance between data points in the first cluster and data points in the second cluster</a:t>
            </a:r>
            <a:r>
              <a:rPr lang="en-US" sz="2000" dirty="0" smtClean="0"/>
              <a:t>.</a:t>
            </a:r>
          </a:p>
          <a:p>
            <a:pPr marL="457200" indent="-457200">
              <a:buAutoNum type="arabicPeriod"/>
            </a:pPr>
            <a:endParaRPr lang="en-US" sz="2000" dirty="0"/>
          </a:p>
          <a:p>
            <a:pPr marL="457200" indent="-457200">
              <a:buFont typeface="+mj-lt"/>
              <a:buAutoNum type="arabicPeriod"/>
            </a:pPr>
            <a:r>
              <a:rPr lang="en-US" sz="2000" dirty="0" smtClean="0"/>
              <a:t> On </a:t>
            </a:r>
            <a:r>
              <a:rPr lang="en-US" sz="2000" dirty="0"/>
              <a:t>each iteration we combine two clusters into one. The two clusters to be combined are selected as those with the smallest average linkage. </a:t>
            </a:r>
            <a:r>
              <a:rPr lang="en-US" sz="2000" dirty="0" err="1"/>
              <a:t>I.e</a:t>
            </a:r>
            <a:r>
              <a:rPr lang="en-US" sz="2000" dirty="0"/>
              <a:t> according to our selected distance metric, these two clusters have the smallest distance between each other and therefore are the most similar and should be combined</a:t>
            </a:r>
            <a:r>
              <a:rPr lang="en-US" sz="2000" dirty="0" smtClean="0"/>
              <a:t>.</a:t>
            </a:r>
          </a:p>
          <a:p>
            <a:pPr marL="457200" indent="-457200">
              <a:buFont typeface="+mj-lt"/>
              <a:buAutoNum type="arabicPeriod"/>
            </a:pPr>
            <a:endParaRPr lang="en-US" sz="2000" dirty="0"/>
          </a:p>
          <a:p>
            <a:pPr marL="457200" indent="-457200">
              <a:buFont typeface="+mj-lt"/>
              <a:buAutoNum type="arabicPeriod"/>
            </a:pPr>
            <a:r>
              <a:rPr lang="en-US" sz="2000" dirty="0" smtClean="0"/>
              <a:t>Step 2 is repeated </a:t>
            </a:r>
            <a:r>
              <a:rPr lang="en-US" sz="2000" dirty="0"/>
              <a:t>until we reach the root of the tree </a:t>
            </a:r>
            <a:r>
              <a:rPr lang="en-US" sz="2000" dirty="0" err="1"/>
              <a:t>i.e</a:t>
            </a:r>
            <a:r>
              <a:rPr lang="en-US" sz="2000" dirty="0"/>
              <a:t> we only have one cluster which contains all data points. In this way we can select how many clusters we want in the end, simply by choosing when to stop combining the clusters </a:t>
            </a:r>
            <a:r>
              <a:rPr lang="en-US" sz="2000" dirty="0" err="1"/>
              <a:t>i.e</a:t>
            </a:r>
            <a:r>
              <a:rPr lang="en-US" sz="2000" dirty="0"/>
              <a:t> when we stop building the tree!</a:t>
            </a:r>
          </a:p>
        </p:txBody>
      </p:sp>
    </p:spTree>
    <p:extLst>
      <p:ext uri="{BB962C8B-B14F-4D97-AF65-F5344CB8AC3E}">
        <p14:creationId xmlns:p14="http://schemas.microsoft.com/office/powerpoint/2010/main" val="34172013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14400" y="762000"/>
            <a:ext cx="9906000" cy="5940088"/>
          </a:xfrm>
          <a:prstGeom prst="rect">
            <a:avLst/>
          </a:prstGeom>
          <a:noFill/>
        </p:spPr>
        <p:txBody>
          <a:bodyPr wrap="square" rtlCol="0">
            <a:spAutoFit/>
          </a:bodyPr>
          <a:lstStyle/>
          <a:p>
            <a:r>
              <a:rPr lang="en-US" sz="2000" b="1" dirty="0" smtClean="0">
                <a:solidFill>
                  <a:schemeClr val="accent3">
                    <a:lumMod val="60000"/>
                    <a:lumOff val="40000"/>
                  </a:schemeClr>
                </a:solidFill>
              </a:rPr>
              <a:t>Advantages:</a:t>
            </a:r>
          </a:p>
          <a:p>
            <a:endParaRPr lang="en-US" sz="2000" dirty="0"/>
          </a:p>
          <a:p>
            <a:pPr marL="285750" indent="-285750">
              <a:buFont typeface="Arial" pitchFamily="34" charset="0"/>
              <a:buChar char="•"/>
            </a:pPr>
            <a:r>
              <a:rPr lang="en-US" sz="2000" dirty="0"/>
              <a:t>Hierarchical clustering does not require us to specify the number of clusters and we can even select which number of clusters looks best since we are building a tree. </a:t>
            </a:r>
            <a:endParaRPr lang="en-US" sz="2000" dirty="0" smtClean="0"/>
          </a:p>
          <a:p>
            <a:pPr marL="285750" indent="-285750">
              <a:buFont typeface="Arial" pitchFamily="34" charset="0"/>
              <a:buChar char="•"/>
            </a:pPr>
            <a:endParaRPr lang="en-US" sz="2000" dirty="0" smtClean="0"/>
          </a:p>
          <a:p>
            <a:pPr marL="285750" indent="-285750">
              <a:buFont typeface="Arial" pitchFamily="34" charset="0"/>
              <a:buChar char="•"/>
            </a:pPr>
            <a:r>
              <a:rPr lang="en-US" sz="2000" dirty="0" smtClean="0"/>
              <a:t>Additionally</a:t>
            </a:r>
            <a:r>
              <a:rPr lang="en-US" sz="2000" dirty="0"/>
              <a:t>, the algorithm is not sensitive to the choice of distance metric; all of them tend to work equally well whereas with other clustering algorithms, the choice of distance metric is critical</a:t>
            </a:r>
            <a:r>
              <a:rPr lang="en-US" sz="2000" dirty="0" smtClean="0"/>
              <a:t>.</a:t>
            </a:r>
          </a:p>
          <a:p>
            <a:pPr marL="285750" indent="-285750">
              <a:buFont typeface="Arial" pitchFamily="34" charset="0"/>
              <a:buChar char="•"/>
            </a:pPr>
            <a:endParaRPr lang="en-US" sz="2000" dirty="0"/>
          </a:p>
          <a:p>
            <a:pPr marL="285750" indent="-285750">
              <a:buFont typeface="Arial" pitchFamily="34" charset="0"/>
              <a:buChar char="•"/>
            </a:pPr>
            <a:r>
              <a:rPr lang="en-US" sz="2000" dirty="0" smtClean="0"/>
              <a:t> </a:t>
            </a:r>
            <a:r>
              <a:rPr lang="en-US" sz="2000" dirty="0"/>
              <a:t>A particularly good use case of hierarchical clustering methods is when the underlying data has a hierarchical structure and you want to recover the hierarchy; other clustering algorithms can’t do this</a:t>
            </a:r>
            <a:r>
              <a:rPr lang="en-US" sz="2000" dirty="0" smtClean="0"/>
              <a:t>.</a:t>
            </a:r>
          </a:p>
          <a:p>
            <a:pPr marL="285750" indent="-285750">
              <a:buFont typeface="Arial" pitchFamily="34" charset="0"/>
              <a:buChar char="•"/>
            </a:pPr>
            <a:endParaRPr lang="en-US" sz="2000" b="1" dirty="0"/>
          </a:p>
          <a:p>
            <a:r>
              <a:rPr lang="en-US" sz="2000" b="1" dirty="0" smtClean="0">
                <a:solidFill>
                  <a:schemeClr val="accent3">
                    <a:lumMod val="60000"/>
                    <a:lumOff val="40000"/>
                  </a:schemeClr>
                </a:solidFill>
              </a:rPr>
              <a:t>Disadvantages:</a:t>
            </a:r>
          </a:p>
          <a:p>
            <a:endParaRPr lang="en-US" sz="2000" b="1" dirty="0" smtClean="0">
              <a:solidFill>
                <a:schemeClr val="accent3">
                  <a:lumMod val="60000"/>
                  <a:lumOff val="40000"/>
                </a:schemeClr>
              </a:solidFill>
            </a:endParaRPr>
          </a:p>
          <a:p>
            <a:pPr marL="342900" indent="-342900">
              <a:buFont typeface="Arial" pitchFamily="34" charset="0"/>
              <a:buChar char="•"/>
            </a:pPr>
            <a:r>
              <a:rPr lang="en-US" sz="2000" dirty="0"/>
              <a:t>These advantages of hierarchical clustering come at the cost of lower efficiency, as it has a time complexity of </a:t>
            </a:r>
            <a:r>
              <a:rPr lang="en-US" sz="2000" i="1" dirty="0"/>
              <a:t>O(n³)</a:t>
            </a:r>
            <a:r>
              <a:rPr lang="en-US" sz="2000" dirty="0"/>
              <a:t>, unlike the linear complexity of K-Means and GMM.</a:t>
            </a:r>
            <a:endParaRPr lang="en-US" sz="2000" b="1" dirty="0">
              <a:solidFill>
                <a:schemeClr val="accent3">
                  <a:lumMod val="60000"/>
                  <a:lumOff val="40000"/>
                </a:schemeClr>
              </a:solidFill>
            </a:endParaRPr>
          </a:p>
          <a:p>
            <a:pPr marL="285750" indent="-285750">
              <a:buFont typeface="Arial" pitchFamily="34" charset="0"/>
              <a:buChar char="•"/>
            </a:pPr>
            <a:endParaRPr lang="en-US" sz="2000" b="1" dirty="0"/>
          </a:p>
        </p:txBody>
      </p:sp>
    </p:spTree>
    <p:extLst>
      <p:ext uri="{BB962C8B-B14F-4D97-AF65-F5344CB8AC3E}">
        <p14:creationId xmlns:p14="http://schemas.microsoft.com/office/powerpoint/2010/main" val="41736520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3" name="AutoShape 2" descr="https://cdn-images-1.medium.com/max/800/1*oNt9G9UpVhtyFLDBwEMf8Q.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0338"/>
            <a:ext cx="10058400" cy="6286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01071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Simpllearn</a:t>
            </a:r>
            <a:endParaRPr lang="en-US" sz="900" dirty="0">
              <a:solidFill>
                <a:schemeClr val="accent1">
                  <a:lumMod val="40000"/>
                  <a:lumOff val="60000"/>
                </a:schemeClr>
              </a:solidFill>
            </a:endParaRPr>
          </a:p>
        </p:txBody>
      </p:sp>
      <p:pic>
        <p:nvPicPr>
          <p:cNvPr id="62466" name="Picture 2"/>
          <p:cNvPicPr>
            <a:picLocks noChangeAspect="1" noChangeArrowheads="1"/>
          </p:cNvPicPr>
          <p:nvPr/>
        </p:nvPicPr>
        <p:blipFill>
          <a:blip r:embed="rId3"/>
          <a:srcRect/>
          <a:stretch>
            <a:fillRect/>
          </a:stretch>
        </p:blipFill>
        <p:spPr bwMode="auto">
          <a:xfrm>
            <a:off x="990600" y="1295400"/>
            <a:ext cx="10104915" cy="396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pic>
        <p:nvPicPr>
          <p:cNvPr id="7171" name="Picture 3"/>
          <p:cNvPicPr>
            <a:picLocks noChangeAspect="1" noChangeArrowheads="1"/>
          </p:cNvPicPr>
          <p:nvPr/>
        </p:nvPicPr>
        <p:blipFill>
          <a:blip r:embed="rId3"/>
          <a:srcRect/>
          <a:stretch>
            <a:fillRect/>
          </a:stretch>
        </p:blipFill>
        <p:spPr bwMode="auto">
          <a:xfrm>
            <a:off x="1828800" y="492701"/>
            <a:ext cx="7924800" cy="54531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pic>
        <p:nvPicPr>
          <p:cNvPr id="8194" name="Picture 2"/>
          <p:cNvPicPr>
            <a:picLocks noChangeAspect="1" noChangeArrowheads="1"/>
          </p:cNvPicPr>
          <p:nvPr/>
        </p:nvPicPr>
        <p:blipFill>
          <a:blip r:embed="rId3"/>
          <a:srcRect/>
          <a:stretch>
            <a:fillRect/>
          </a:stretch>
        </p:blipFill>
        <p:spPr bwMode="auto">
          <a:xfrm>
            <a:off x="2209800" y="505630"/>
            <a:ext cx="7620000" cy="5732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99822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AndrewNG</a:t>
            </a:r>
            <a:endParaRPr lang="en-US" sz="900" dirty="0">
              <a:solidFill>
                <a:schemeClr val="accent1">
                  <a:lumMod val="40000"/>
                  <a:lumOff val="60000"/>
                </a:schemeClr>
              </a:solidFill>
            </a:endParaRPr>
          </a:p>
        </p:txBody>
      </p:sp>
      <p:pic>
        <p:nvPicPr>
          <p:cNvPr id="9218" name="Picture 2"/>
          <p:cNvPicPr>
            <a:picLocks noChangeAspect="1" noChangeArrowheads="1"/>
          </p:cNvPicPr>
          <p:nvPr/>
        </p:nvPicPr>
        <p:blipFill>
          <a:blip r:embed="rId3"/>
          <a:srcRect/>
          <a:stretch>
            <a:fillRect/>
          </a:stretch>
        </p:blipFill>
        <p:spPr bwMode="auto">
          <a:xfrm>
            <a:off x="2285360" y="914400"/>
            <a:ext cx="7620640" cy="50287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170" name="Picture 2"/>
          <p:cNvPicPr>
            <a:picLocks noChangeAspect="1" noChangeArrowheads="1"/>
          </p:cNvPicPr>
          <p:nvPr/>
        </p:nvPicPr>
        <p:blipFill>
          <a:blip r:embed="rId3"/>
          <a:srcRect/>
          <a:stretch>
            <a:fillRect/>
          </a:stretch>
        </p:blipFill>
        <p:spPr bwMode="auto">
          <a:xfrm>
            <a:off x="1752600" y="533526"/>
            <a:ext cx="9044030" cy="5333874"/>
          </a:xfrm>
          <a:prstGeom prst="rect">
            <a:avLst/>
          </a:prstGeom>
          <a:noFill/>
          <a:ln w="9525">
            <a:noFill/>
            <a:miter lim="800000"/>
            <a:headEnd/>
            <a:tailEnd/>
          </a:ln>
          <a:effectLst/>
        </p:spPr>
      </p:pic>
      <p:sp>
        <p:nvSpPr>
          <p:cNvPr id="5" name="TextBox 4"/>
          <p:cNvSpPr txBox="1"/>
          <p:nvPr/>
        </p:nvSpPr>
        <p:spPr>
          <a:xfrm>
            <a:off x="10210800" y="6324600"/>
            <a:ext cx="2667000" cy="230832"/>
          </a:xfrm>
          <a:prstGeom prst="rect">
            <a:avLst/>
          </a:prstGeom>
          <a:noFill/>
        </p:spPr>
        <p:txBody>
          <a:bodyPr wrap="square" rtlCol="0">
            <a:spAutoFit/>
          </a:bodyPr>
          <a:lstStyle/>
          <a:p>
            <a:r>
              <a:rPr lang="en-US" sz="900" dirty="0" smtClean="0">
                <a:solidFill>
                  <a:schemeClr val="accent1">
                    <a:lumMod val="40000"/>
                    <a:lumOff val="60000"/>
                  </a:schemeClr>
                </a:solidFill>
              </a:rPr>
              <a:t>Image from </a:t>
            </a:r>
            <a:r>
              <a:rPr lang="en-US" sz="900" dirty="0" err="1" smtClean="0">
                <a:solidFill>
                  <a:schemeClr val="accent1">
                    <a:lumMod val="40000"/>
                    <a:lumOff val="60000"/>
                  </a:schemeClr>
                </a:solidFill>
              </a:rPr>
              <a:t>Edureka</a:t>
            </a:r>
            <a:endParaRPr lang="en-US" sz="900" dirty="0">
              <a:solidFill>
                <a:schemeClr val="accent1">
                  <a:lumMod val="40000"/>
                  <a:lumOff val="60000"/>
                </a:schemeClr>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8194" name="Picture 2"/>
          <p:cNvPicPr>
            <a:picLocks noChangeAspect="1" noChangeArrowheads="1"/>
          </p:cNvPicPr>
          <p:nvPr/>
        </p:nvPicPr>
        <p:blipFill>
          <a:blip r:embed="rId3"/>
          <a:srcRect/>
          <a:stretch>
            <a:fillRect/>
          </a:stretch>
        </p:blipFill>
        <p:spPr bwMode="auto">
          <a:xfrm>
            <a:off x="1188351" y="838200"/>
            <a:ext cx="9632049" cy="50848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103031</TotalTime>
  <Words>3268</Words>
  <Application>Microsoft Office PowerPoint</Application>
  <PresentationFormat>Custom</PresentationFormat>
  <Paragraphs>406</Paragraphs>
  <Slides>72</Slides>
  <Notes>72</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1062</cp:revision>
  <dcterms:created xsi:type="dcterms:W3CDTF">2014-12-15T07:56:09Z</dcterms:created>
  <dcterms:modified xsi:type="dcterms:W3CDTF">2019-08-11T04:48:39Z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